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_rels/notesSlide41.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2.xml.rels" ContentType="application/vnd.openxmlformats-package.relationships+xml"/>
  <Override PartName="/ppt/notesSlides/_rels/notesSlide31.xml.rels" ContentType="application/vnd.openxmlformats-package.relationships+xml"/>
  <Override PartName="/ppt/notesSlides/_rels/notesSlide28.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14.xml.rels" ContentType="application/vnd.openxmlformats-package.relationships+xml"/>
  <Override PartName="/ppt/notesSlides/_rels/notesSlide19.xml.rels" ContentType="application/vnd.openxmlformats-package.relationships+xml"/>
  <Override PartName="/ppt/notesSlides/_rels/notesSlide10.xml.rels" ContentType="application/vnd.openxmlformats-package.relationships+xml"/>
  <Override PartName="/ppt/notesSlides/_rels/notesSlide27.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29.xml.rels" ContentType="application/vnd.openxmlformats-package.relationships+xml"/>
  <Override PartName="/ppt/notesSlides/_rels/notesSlide23.xml.rels" ContentType="application/vnd.openxmlformats-package.relationships+xml"/>
  <Override PartName="/ppt/notesSlides/_rels/notesSlide35.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4.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_rels/slide44.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6.xml.rels" ContentType="application/vnd.openxmlformats-package.relationships+xml"/>
  <Override PartName="/ppt/slides/_rels/slide38.xml.rels" ContentType="application/vnd.openxmlformats-package.relationships+xml"/>
  <Override PartName="/ppt/slides/_rels/slide35.xml.rels" ContentType="application/vnd.openxmlformats-package.relationships+xml"/>
  <Override PartName="/ppt/slides/_rels/slide32.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43.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5.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26.jpeg" ContentType="image/jpeg"/>
  <Override PartName="/ppt/media/image24.png" ContentType="image/png"/>
  <Override PartName="/ppt/media/image21.png" ContentType="image/png"/>
  <Override PartName="/ppt/media/image20.png" ContentType="image/png"/>
  <Override PartName="/ppt/media/image25.png" ContentType="image/png"/>
  <Override PartName="/ppt/media/image19.jpeg" ContentType="image/jpeg"/>
  <Override PartName="/ppt/media/image18.jpeg" ContentType="image/jpeg"/>
  <Override PartName="/ppt/media/image17.png" ContentType="image/png"/>
  <Override PartName="/ppt/media/image14.png" ContentType="image/png"/>
  <Override PartName="/ppt/media/image16.png" ContentType="image/png"/>
  <Override PartName="/ppt/media/image23.png" ContentType="image/png"/>
  <Override PartName="/ppt/media/image12.png" ContentType="image/png"/>
  <Override PartName="/ppt/media/image10.png" ContentType="image/png"/>
  <Override PartName="/ppt/media/image22.jpeg" ContentType="image/jpeg"/>
  <Override PartName="/ppt/media/image9.wmf" ContentType="image/x-wmf"/>
  <Override PartName="/ppt/media/image15.png" ContentType="image/png"/>
  <Override PartName="/ppt/media/image8.jpeg" ContentType="image/jpeg"/>
  <Override PartName="/ppt/media/image6.png" ContentType="image/png"/>
  <Override PartName="/ppt/media/image27.jpeg" ContentType="image/jpeg"/>
  <Override PartName="/ppt/media/image5.png" ContentType="image/png"/>
  <Override PartName="/ppt/media/image4.png" ContentType="image/png"/>
  <Override PartName="/ppt/media/image7.png" ContentType="image/png"/>
  <Override PartName="/ppt/media/image13.jpeg" ContentType="image/jpeg"/>
  <Override PartName="/ppt/media/image3.png" ContentType="image/png"/>
  <Override PartName="/ppt/media/image2.png" ContentType="image/png"/>
  <Override PartName="/ppt/media/image1.png" ContentType="image/png"/>
  <Override PartName="/ppt/media/image11.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PlaceHolder 1"/>
          <p:cNvSpPr>
            <a:spLocks noGrp="1"/>
          </p:cNvSpPr>
          <p:nvPr>
            <p:ph type="body"/>
          </p:nvPr>
        </p:nvSpPr>
        <p:spPr>
          <a:xfrm>
            <a:off x="777240" y="4777560"/>
            <a:ext cx="6217560" cy="4525920"/>
          </a:xfrm>
          <a:prstGeom prst="rect">
            <a:avLst/>
          </a:prstGeom>
        </p:spPr>
        <p:txBody>
          <a:bodyPr lIns="0" rIns="0" tIns="0" bIns="0"/>
          <a:p>
            <a:r>
              <a:rPr lang="en-CA" sz="2000">
                <a:latin typeface="Arial"/>
              </a:rPr>
              <a:t>Click to edit the notes format</a:t>
            </a:r>
            <a:endParaRPr/>
          </a:p>
        </p:txBody>
      </p:sp>
      <p:sp>
        <p:nvSpPr>
          <p:cNvPr id="82" name="PlaceHolder 2"/>
          <p:cNvSpPr>
            <a:spLocks noGrp="1"/>
          </p:cNvSpPr>
          <p:nvPr>
            <p:ph type="hdr"/>
          </p:nvPr>
        </p:nvSpPr>
        <p:spPr>
          <a:xfrm>
            <a:off x="0" y="0"/>
            <a:ext cx="3372840" cy="502560"/>
          </a:xfrm>
          <a:prstGeom prst="rect">
            <a:avLst/>
          </a:prstGeom>
        </p:spPr>
        <p:txBody>
          <a:bodyPr lIns="0" rIns="0" tIns="0" bIns="0"/>
          <a:p>
            <a:r>
              <a:rPr lang="en-CA" sz="1400">
                <a:latin typeface="Times New Roman"/>
              </a:rPr>
              <a:t>&lt;header&gt;</a:t>
            </a:r>
            <a:endParaRPr/>
          </a:p>
        </p:txBody>
      </p:sp>
      <p:sp>
        <p:nvSpPr>
          <p:cNvPr id="83" name="PlaceHolder 3"/>
          <p:cNvSpPr>
            <a:spLocks noGrp="1"/>
          </p:cNvSpPr>
          <p:nvPr>
            <p:ph type="dt"/>
          </p:nvPr>
        </p:nvSpPr>
        <p:spPr>
          <a:xfrm>
            <a:off x="4399200" y="0"/>
            <a:ext cx="3372840" cy="502560"/>
          </a:xfrm>
          <a:prstGeom prst="rect">
            <a:avLst/>
          </a:prstGeom>
        </p:spPr>
        <p:txBody>
          <a:bodyPr lIns="0" rIns="0" tIns="0" bIns="0"/>
          <a:p>
            <a:pPr algn="r"/>
            <a:r>
              <a:rPr lang="en-CA" sz="1400">
                <a:latin typeface="Times New Roman"/>
              </a:rPr>
              <a:t>&lt;date/time&gt;</a:t>
            </a:r>
            <a:endParaRPr/>
          </a:p>
        </p:txBody>
      </p:sp>
      <p:sp>
        <p:nvSpPr>
          <p:cNvPr id="84" name="PlaceHolder 4"/>
          <p:cNvSpPr>
            <a:spLocks noGrp="1"/>
          </p:cNvSpPr>
          <p:nvPr>
            <p:ph type="ftr"/>
          </p:nvPr>
        </p:nvSpPr>
        <p:spPr>
          <a:xfrm>
            <a:off x="0" y="9555480"/>
            <a:ext cx="3372840" cy="502560"/>
          </a:xfrm>
          <a:prstGeom prst="rect">
            <a:avLst/>
          </a:prstGeom>
        </p:spPr>
        <p:txBody>
          <a:bodyPr lIns="0" rIns="0" tIns="0" bIns="0" anchor="b"/>
          <a:p>
            <a:r>
              <a:rPr lang="en-CA" sz="1400">
                <a:latin typeface="Times New Roman"/>
              </a:rPr>
              <a:t>&lt;footer&gt;</a:t>
            </a:r>
            <a:endParaRPr/>
          </a:p>
        </p:txBody>
      </p:sp>
      <p:sp>
        <p:nvSpPr>
          <p:cNvPr id="85" name="PlaceHolder 5"/>
          <p:cNvSpPr>
            <a:spLocks noGrp="1"/>
          </p:cNvSpPr>
          <p:nvPr>
            <p:ph type="sldNum"/>
          </p:nvPr>
        </p:nvSpPr>
        <p:spPr>
          <a:xfrm>
            <a:off x="4399200" y="9555480"/>
            <a:ext cx="3372840" cy="502560"/>
          </a:xfrm>
          <a:prstGeom prst="rect">
            <a:avLst/>
          </a:prstGeom>
        </p:spPr>
        <p:txBody>
          <a:bodyPr lIns="0" rIns="0" tIns="0" bIns="0" anchor="b"/>
          <a:p>
            <a:pPr algn="r"/>
            <a:fld id="{ED7B1818-A343-4F3F-871E-7A830FACC2A4}" type="slidenum">
              <a:rPr lang="en-CA"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685800" y="4400640"/>
            <a:ext cx="5486040" cy="3600000"/>
          </a:xfrm>
          <a:prstGeom prst="rect">
            <a:avLst/>
          </a:prstGeom>
        </p:spPr>
        <p:txBody>
          <a:bodyPr/>
          <a:p>
            <a:r>
              <a:rPr lang="en-CA" sz="2000">
                <a:latin typeface="Arial"/>
              </a:rPr>
              <a:t>-Because of the way the application works, all data is sent back and forth as unencrypted</a:t>
            </a:r>
            <a:endParaRPr/>
          </a:p>
          <a:p>
            <a:r>
              <a:rPr lang="en-CA" sz="2000">
                <a:latin typeface="Arial"/>
              </a:rPr>
              <a:t>-This means an attacker could potentially sniff the packets and grab sensitive info</a:t>
            </a:r>
            <a:endParaRPr/>
          </a:p>
          <a:p>
            <a:endParaRPr/>
          </a:p>
          <a:p>
            <a:r>
              <a:rPr lang="en-CA" sz="2000">
                <a:latin typeface="Arial"/>
              </a:rPr>
              <a:t>When a network device called a HUB is used on the Local Area Network topology, the Network Eavesdropping become easier because the device repeats all traffic received on one port to all other ports. Using a protocol analyzer, the attacker can capture all traffic on the LAN discovering sensitive information. </a:t>
            </a:r>
            <a:endParaRPr/>
          </a:p>
          <a:p>
            <a:endParaRPr/>
          </a:p>
          <a:p>
            <a:r>
              <a:rPr lang="en-CA" sz="2000">
                <a:latin typeface="Arial"/>
              </a:rPr>
              <a:t>Since clients using HTTP rely heavily on DNS are more prone to security based on deliberate miss-association of IP addresses and DNS names</a:t>
            </a:r>
            <a:endParaRPr/>
          </a:p>
        </p:txBody>
      </p:sp>
      <p:sp>
        <p:nvSpPr>
          <p:cNvPr id="200" name="TextShape 2"/>
          <p:cNvSpPr txBox="1"/>
          <p:nvPr/>
        </p:nvSpPr>
        <p:spPr>
          <a:xfrm>
            <a:off x="3884760" y="8685360"/>
            <a:ext cx="2971440" cy="458280"/>
          </a:xfrm>
          <a:prstGeom prst="rect">
            <a:avLst/>
          </a:prstGeom>
        </p:spPr>
        <p:txBody>
          <a:bodyPr anchor="b"/>
          <a:p>
            <a:pPr algn="r">
              <a:lnSpc>
                <a:spcPct val="100000"/>
              </a:lnSpc>
            </a:pPr>
            <a:fld id="{C27C4E79-DEA6-4405-A426-5763BFAAEEC1}" type="slidenum">
              <a:rPr lang="en-CA" sz="1200">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PlaceHolder 1"/>
          <p:cNvSpPr>
            <a:spLocks noGrp="1"/>
          </p:cNvSpPr>
          <p:nvPr>
            <p:ph type="body"/>
          </p:nvPr>
        </p:nvSpPr>
        <p:spPr>
          <a:xfrm>
            <a:off x="685800" y="4400640"/>
            <a:ext cx="5486040" cy="3600000"/>
          </a:xfrm>
          <a:prstGeom prst="rect">
            <a:avLst/>
          </a:prstGeom>
        </p:spPr>
        <p:txBody>
          <a:bodyPr/>
          <a:p>
            <a:endParaRPr/>
          </a:p>
        </p:txBody>
      </p:sp>
      <p:sp>
        <p:nvSpPr>
          <p:cNvPr id="202" name="TextShape 2"/>
          <p:cNvSpPr txBox="1"/>
          <p:nvPr/>
        </p:nvSpPr>
        <p:spPr>
          <a:xfrm>
            <a:off x="3884760" y="8685360"/>
            <a:ext cx="2971440" cy="458280"/>
          </a:xfrm>
          <a:prstGeom prst="rect">
            <a:avLst/>
          </a:prstGeom>
        </p:spPr>
        <p:txBody>
          <a:bodyPr anchor="b"/>
          <a:p>
            <a:pPr algn="r">
              <a:lnSpc>
                <a:spcPct val="100000"/>
              </a:lnSpc>
            </a:pPr>
            <a:fld id="{8034F294-BC2B-4209-84EB-301A7BC72942}" type="slidenum">
              <a:rPr lang="en-CA" sz="1200">
                <a:solidFill>
                  <a:srgbClr val="000000"/>
                </a:solidFill>
                <a:latin typeface="+mn-lt"/>
                <a:ea typeface="+mn-ea"/>
              </a:rPr>
              <a:t>&lt;number&gt;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685800" y="4400640"/>
            <a:ext cx="5486040" cy="3600000"/>
          </a:xfrm>
          <a:prstGeom prst="rect">
            <a:avLst/>
          </a:prstGeom>
        </p:spPr>
        <p:txBody>
          <a:bodyPr/>
          <a:p>
            <a:r>
              <a:rPr lang="en-CA" sz="2000">
                <a:latin typeface="Arial"/>
              </a:rPr>
              <a:t>Hypertext Transfer Protocol over TLS/SSL</a:t>
            </a:r>
            <a:endParaRPr/>
          </a:p>
          <a:p>
            <a:r>
              <a:rPr lang="en-CA" sz="2000">
                <a:latin typeface="Arial"/>
              </a:rPr>
              <a:t>       </a:t>
            </a:r>
            <a:r>
              <a:rPr lang="en-CA" sz="2000">
                <a:latin typeface="Arial"/>
              </a:rPr>
              <a:t>is not a different protocol</a:t>
            </a:r>
            <a:endParaRPr/>
          </a:p>
          <a:p>
            <a:r>
              <a:rPr lang="en-CA" sz="2000">
                <a:latin typeface="Arial"/>
              </a:rPr>
              <a:t>Used for secure communication</a:t>
            </a:r>
            <a:endParaRPr/>
          </a:p>
          <a:p>
            <a:r>
              <a:rPr lang="en-CA" sz="2000">
                <a:latin typeface="Arial"/>
              </a:rPr>
              <a:t>Consists of communication over Transport Layer Security or the Secure Sockets Layer </a:t>
            </a:r>
            <a:endParaRPr/>
          </a:p>
          <a:p>
            <a:r>
              <a:rPr lang="en-CA" sz="2000">
                <a:latin typeface="Arial"/>
              </a:rPr>
              <a:t>Provides authentication of webserver with client</a:t>
            </a:r>
            <a:endParaRPr/>
          </a:p>
          <a:p>
            <a:pPr>
              <a:lnSpc>
                <a:spcPct val="100000"/>
              </a:lnSpc>
            </a:pPr>
            <a:r>
              <a:rPr lang="en-CA" sz="2000">
                <a:latin typeface="Arial"/>
              </a:rPr>
              <a:t>Is meant to protect against man-in-middle attacks</a:t>
            </a:r>
            <a:endParaRPr/>
          </a:p>
          <a:p>
            <a:pPr>
              <a:lnSpc>
                <a:spcPct val="100000"/>
              </a:lnSpc>
            </a:pPr>
            <a:r>
              <a:rPr lang="en-CA" sz="2000">
                <a:latin typeface="Arial"/>
              </a:rPr>
              <a:t>Provides bidirectional encryption between client and server</a:t>
            </a:r>
            <a:endParaRPr/>
          </a:p>
          <a:p>
            <a:pPr>
              <a:lnSpc>
                <a:spcPct val="100000"/>
              </a:lnSpc>
            </a:pPr>
            <a:r>
              <a:rPr lang="en-CA" sz="2000">
                <a:latin typeface="Arial"/>
              </a:rPr>
              <a:t>            </a:t>
            </a:r>
            <a:r>
              <a:rPr lang="en-CA" sz="2000">
                <a:latin typeface="Arial"/>
              </a:rPr>
              <a:t>which protects against eavesdropping and tampering with and/or forging the contents of the communication</a:t>
            </a:r>
            <a:endParaRPr/>
          </a:p>
          <a:p>
            <a:pPr>
              <a:lnSpc>
                <a:spcPct val="100000"/>
              </a:lnSpc>
            </a:pPr>
            <a:r>
              <a:rPr lang="en-CA" sz="2000">
                <a:latin typeface="Arial"/>
              </a:rPr>
              <a:t>Provides a reasonable guarantee that one is communicating with correct website</a:t>
            </a:r>
            <a:endParaRPr/>
          </a:p>
          <a:p>
            <a:pPr>
              <a:lnSpc>
                <a:spcPct val="100000"/>
              </a:lnSpc>
            </a:pPr>
            <a:r>
              <a:rPr lang="en-CA" sz="2000">
                <a:latin typeface="Arial"/>
              </a:rPr>
              <a:t>            </a:t>
            </a:r>
            <a:r>
              <a:rPr lang="en-CA" sz="2000">
                <a:latin typeface="Arial"/>
              </a:rPr>
              <a:t>not communicating with a imposter website it makes DNS spoofing harder since the packets are encrypted</a:t>
            </a:r>
            <a:r>
              <a:rPr lang="en-CA" sz="2000">
                <a:latin typeface="Arial"/>
              </a:rPr>
              <a:t>
</a:t>
            </a:r>
            <a:r>
              <a:rPr lang="en-CA" sz="2000">
                <a:latin typeface="Arial"/>
              </a:rPr>
              <a:t>Historically, HTTPS connections were primarily used for payment transactions  on the web, email, and sensitive transactions in corporate information systems</a:t>
            </a:r>
            <a:endParaRPr/>
          </a:p>
          <a:p>
            <a:pPr>
              <a:lnSpc>
                <a:spcPct val="100000"/>
              </a:lnSpc>
            </a:pPr>
            <a:r>
              <a:rPr lang="en-CA" sz="2000">
                <a:latin typeface="Arial"/>
              </a:rPr>
              <a:t>More recently, it’s used to for all websites securing account info</a:t>
            </a:r>
            <a:endParaRPr/>
          </a:p>
        </p:txBody>
      </p:sp>
      <p:sp>
        <p:nvSpPr>
          <p:cNvPr id="204" name="TextShape 2"/>
          <p:cNvSpPr txBox="1"/>
          <p:nvPr/>
        </p:nvSpPr>
        <p:spPr>
          <a:xfrm>
            <a:off x="3884760" y="8685360"/>
            <a:ext cx="2971440" cy="458280"/>
          </a:xfrm>
          <a:prstGeom prst="rect">
            <a:avLst/>
          </a:prstGeom>
        </p:spPr>
        <p:txBody>
          <a:bodyPr anchor="b"/>
          <a:p>
            <a:pPr algn="r">
              <a:lnSpc>
                <a:spcPct val="100000"/>
              </a:lnSpc>
            </a:pPr>
            <a:fld id="{04776320-D55B-40B8-8040-5D5F7E042545}" type="slidenum">
              <a:rPr lang="en-CA" sz="1200">
                <a:solidFill>
                  <a:srgbClr val="000000"/>
                </a:solidFill>
                <a:latin typeface="+mn-lt"/>
                <a:ea typeface="+mn-ea"/>
              </a:rPr>
              <a:t>&lt;number&gt;</a:t>
            </a:fld>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685800" y="4400640"/>
            <a:ext cx="5486040" cy="3600000"/>
          </a:xfrm>
          <a:prstGeom prst="rect">
            <a:avLst/>
          </a:prstGeom>
        </p:spPr>
        <p:txBody>
          <a:bodyPr/>
          <a:p>
            <a:r>
              <a:rPr lang="en-CA" sz="2000">
                <a:latin typeface="Arial"/>
              </a:rPr>
              <a:t>Is similar to how HTTP works</a:t>
            </a:r>
            <a:endParaRPr/>
          </a:p>
          <a:p>
            <a:r>
              <a:rPr lang="en-CA" sz="2000">
                <a:latin typeface="Arial"/>
              </a:rPr>
              <a:t>Main idea is the same HTTP but requests/responses are encrypted</a:t>
            </a:r>
            <a:endParaRPr/>
          </a:p>
          <a:p>
            <a:pPr>
              <a:lnSpc>
                <a:spcPct val="100000"/>
              </a:lnSpc>
            </a:pPr>
            <a:r>
              <a:rPr lang="en-CA" sz="2000">
                <a:latin typeface="Arial"/>
              </a:rPr>
              <a:t>Messages are then decrypted upon arrival</a:t>
            </a:r>
            <a:endParaRPr/>
          </a:p>
          <a:p>
            <a:pPr>
              <a:lnSpc>
                <a:spcPct val="100000"/>
              </a:lnSpc>
            </a:pPr>
            <a:r>
              <a:rPr lang="en-CA" sz="2000">
                <a:latin typeface="Arial"/>
              </a:rPr>
              <a:t>Everything is encrypted even the headers, and the request/response load</a:t>
            </a:r>
            <a:endParaRPr/>
          </a:p>
          <a:p>
            <a:pPr>
              <a:lnSpc>
                <a:spcPct val="100000"/>
              </a:lnSpc>
            </a:pPr>
            <a:r>
              <a:rPr lang="en-CA" sz="2000">
                <a:latin typeface="Arial"/>
              </a:rPr>
              <a:t>Is based off of certificates</a:t>
            </a:r>
            <a:endParaRPr/>
          </a:p>
          <a:p>
            <a:pPr>
              <a:lnSpc>
                <a:spcPct val="100000"/>
              </a:lnSpc>
            </a:pPr>
            <a:r>
              <a:rPr lang="en-CA" sz="2000">
                <a:latin typeface="Arial"/>
              </a:rPr>
              <a:t>    </a:t>
            </a:r>
            <a:r>
              <a:rPr lang="en-CA" sz="2000">
                <a:latin typeface="Arial"/>
              </a:rPr>
              <a:t>certificate authorities come pre-installed by trusted web browsers to provide valid certificates</a:t>
            </a:r>
            <a:endParaRPr/>
          </a:p>
          <a:p>
            <a:pPr>
              <a:lnSpc>
                <a:spcPct val="100000"/>
              </a:lnSpc>
            </a:pPr>
            <a:r>
              <a:rPr lang="en-CA" sz="2000">
                <a:latin typeface="Arial"/>
              </a:rPr>
              <a:t>A user should only trust a website if and only if the following is true:</a:t>
            </a:r>
            <a:endParaRPr/>
          </a:p>
          <a:p>
            <a:pPr>
              <a:lnSpc>
                <a:spcPct val="100000"/>
              </a:lnSpc>
            </a:pPr>
            <a:r>
              <a:rPr lang="en-CA" sz="2000">
                <a:latin typeface="Arial"/>
              </a:rPr>
              <a:t>    </a:t>
            </a:r>
            <a:r>
              <a:rPr lang="en-CA" sz="2000">
                <a:latin typeface="Arial"/>
              </a:rPr>
              <a:t>User trusts that the browser software correctly implements HTTPS with correctly pre-installed certificate authorities</a:t>
            </a:r>
            <a:endParaRPr/>
          </a:p>
          <a:p>
            <a:pPr>
              <a:lnSpc>
                <a:spcPct val="100000"/>
              </a:lnSpc>
            </a:pPr>
            <a:r>
              <a:rPr lang="en-CA" sz="2000">
                <a:latin typeface="Arial"/>
              </a:rPr>
              <a:t>    </a:t>
            </a:r>
            <a:r>
              <a:rPr lang="en-CA" sz="2000">
                <a:latin typeface="Arial"/>
              </a:rPr>
              <a:t>User trusts the certificate authority to vouch only for legitimate websites</a:t>
            </a:r>
            <a:endParaRPr/>
          </a:p>
          <a:p>
            <a:pPr>
              <a:lnSpc>
                <a:spcPct val="100000"/>
              </a:lnSpc>
            </a:pPr>
            <a:r>
              <a:rPr lang="en-CA" sz="2000">
                <a:latin typeface="Arial"/>
              </a:rPr>
              <a:t>    </a:t>
            </a:r>
            <a:r>
              <a:rPr lang="en-CA" sz="2000">
                <a:latin typeface="Arial"/>
              </a:rPr>
              <a:t>website provides a valid certificate, which means it was signed by a trusted authority</a:t>
            </a:r>
            <a:endParaRPr/>
          </a:p>
          <a:p>
            <a:pPr>
              <a:lnSpc>
                <a:spcPct val="100000"/>
              </a:lnSpc>
            </a:pPr>
            <a:r>
              <a:rPr lang="en-CA" sz="2000">
                <a:latin typeface="Arial"/>
              </a:rPr>
              <a:t>    </a:t>
            </a:r>
            <a:r>
              <a:rPr lang="en-CA" sz="2000">
                <a:latin typeface="Arial"/>
              </a:rPr>
              <a:t>certificate correctly identifies the website (site is not being spoofed)</a:t>
            </a:r>
            <a:endParaRPr/>
          </a:p>
          <a:p>
            <a:pPr>
              <a:lnSpc>
                <a:spcPct val="100000"/>
              </a:lnSpc>
            </a:pPr>
            <a:r>
              <a:rPr lang="en-CA" sz="2000">
                <a:latin typeface="Arial"/>
              </a:rPr>
              <a:t>    </a:t>
            </a:r>
            <a:r>
              <a:rPr lang="en-CA" sz="2000">
                <a:latin typeface="Arial"/>
              </a:rPr>
              <a:t>user trusts that the protocol’s encryption layer (SSL/TLS) is secure against eavesdroppers </a:t>
            </a:r>
            <a:endParaRPr/>
          </a:p>
          <a:p>
            <a:pPr>
              <a:lnSpc>
                <a:spcPct val="100000"/>
              </a:lnSpc>
            </a:pPr>
            <a:r>
              <a:rPr lang="en-CA" sz="2000">
                <a:latin typeface="Arial"/>
              </a:rPr>
              <a:t>Webserver must be setup to accept HTTPS connections</a:t>
            </a:r>
            <a:endParaRPr/>
          </a:p>
          <a:p>
            <a:pPr>
              <a:lnSpc>
                <a:spcPct val="100000"/>
              </a:lnSpc>
            </a:pPr>
            <a:r>
              <a:rPr lang="en-CA" sz="2000">
                <a:latin typeface="Arial"/>
              </a:rPr>
              <a:t>Admin must create a public key certificate</a:t>
            </a:r>
            <a:endParaRPr/>
          </a:p>
          <a:p>
            <a:pPr>
              <a:lnSpc>
                <a:spcPct val="100000"/>
              </a:lnSpc>
            </a:pPr>
            <a:r>
              <a:rPr lang="en-CA" sz="2000">
                <a:latin typeface="Arial"/>
              </a:rPr>
              <a:t>            </a:t>
            </a:r>
            <a:r>
              <a:rPr lang="en-CA" sz="2000">
                <a:latin typeface="Arial"/>
              </a:rPr>
              <a:t>This certificate must also be signed by trusted certificate authority for the web browser to accept it without warning</a:t>
            </a:r>
            <a:endParaRPr/>
          </a:p>
          <a:p>
            <a:pPr>
              <a:lnSpc>
                <a:spcPct val="100000"/>
              </a:lnSpc>
            </a:pPr>
            <a:r>
              <a:rPr lang="en-CA" sz="2000">
                <a:latin typeface="Arial"/>
              </a:rPr>
              <a:t>            </a:t>
            </a:r>
            <a:r>
              <a:rPr lang="en-CA" sz="2000">
                <a:latin typeface="Arial"/>
              </a:rPr>
              <a:t>Certificate Authority then certifies the holder is the operator of the web server that presents it</a:t>
            </a:r>
            <a:endParaRPr/>
          </a:p>
          <a:p>
            <a:pPr>
              <a:lnSpc>
                <a:spcPct val="100000"/>
              </a:lnSpc>
            </a:pPr>
            <a:r>
              <a:rPr lang="en-CA" sz="2000">
                <a:latin typeface="Arial"/>
              </a:rPr>
              <a:t>            </a:t>
            </a:r>
            <a:r>
              <a:rPr lang="en-CA" sz="2000">
                <a:latin typeface="Arial"/>
              </a:rPr>
              <a:t>Web browsers are generally distributed with a list of signing certificates of major certificate authorities so they can verify certificates signed by them</a:t>
            </a:r>
            <a:endParaRPr/>
          </a:p>
        </p:txBody>
      </p:sp>
      <p:sp>
        <p:nvSpPr>
          <p:cNvPr id="206" name="TextShape 2"/>
          <p:cNvSpPr txBox="1"/>
          <p:nvPr/>
        </p:nvSpPr>
        <p:spPr>
          <a:xfrm>
            <a:off x="3884760" y="8685360"/>
            <a:ext cx="2971440" cy="458280"/>
          </a:xfrm>
          <a:prstGeom prst="rect">
            <a:avLst/>
          </a:prstGeom>
        </p:spPr>
        <p:txBody>
          <a:bodyPr anchor="b"/>
          <a:p>
            <a:pPr algn="r">
              <a:lnSpc>
                <a:spcPct val="100000"/>
              </a:lnSpc>
            </a:pPr>
            <a:fld id="{1C566ED3-ABCD-4433-A467-08D5C72CDF2B}" type="slidenum">
              <a:rPr lang="en-CA" sz="1200">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800" y="4400640"/>
            <a:ext cx="5486040" cy="3600000"/>
          </a:xfrm>
          <a:prstGeom prst="rect">
            <a:avLst/>
          </a:prstGeom>
        </p:spPr>
        <p:txBody>
          <a:bodyPr/>
          <a:p>
            <a:endParaRPr/>
          </a:p>
        </p:txBody>
      </p:sp>
      <p:sp>
        <p:nvSpPr>
          <p:cNvPr id="186" name="TextShape 2"/>
          <p:cNvSpPr txBox="1"/>
          <p:nvPr/>
        </p:nvSpPr>
        <p:spPr>
          <a:xfrm>
            <a:off x="3884760" y="8685360"/>
            <a:ext cx="2971440" cy="458280"/>
          </a:xfrm>
          <a:prstGeom prst="rect">
            <a:avLst/>
          </a:prstGeom>
        </p:spPr>
        <p:txBody>
          <a:bodyPr anchor="b"/>
          <a:p>
            <a:pPr algn="r">
              <a:lnSpc>
                <a:spcPct val="100000"/>
              </a:lnSpc>
            </a:pPr>
            <a:fld id="{A1341390-D749-498F-A304-29FD5F39B920}" type="slidenum">
              <a:rPr lang="en-CA" sz="1200">
                <a:solidFill>
                  <a:srgbClr val="000000"/>
                </a:solidFill>
                <a:latin typeface="+mn-lt"/>
                <a:ea typeface="+mn-ea"/>
              </a:rPr>
              <a:t>&lt;number&gt;</a:t>
            </a:fld>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685800" y="4400640"/>
            <a:ext cx="5486040" cy="3600000"/>
          </a:xfrm>
          <a:prstGeom prst="rect">
            <a:avLst/>
          </a:prstGeom>
        </p:spPr>
        <p:txBody>
          <a:bodyPr/>
          <a:p>
            <a:r>
              <a:rPr lang="en-CA" sz="2000">
                <a:latin typeface="Arial"/>
              </a:rPr>
              <a:t>openssl s_client -connect localhost:443</a:t>
            </a:r>
            <a:endParaRPr/>
          </a:p>
          <a:p>
            <a:endParaRPr/>
          </a:p>
          <a:p>
            <a:r>
              <a:rPr lang="en-CA" sz="2000">
                <a:latin typeface="Arial"/>
              </a:rPr>
              <a:t>GET /index.html HTTP/1.1</a:t>
            </a:r>
            <a:endParaRPr/>
          </a:p>
          <a:p>
            <a:r>
              <a:rPr lang="en-CA" sz="2000">
                <a:latin typeface="Arial"/>
              </a:rPr>
              <a:t>HOST: localhost</a:t>
            </a:r>
            <a:endParaRPr/>
          </a:p>
          <a:p>
            <a:endParaRPr/>
          </a:p>
        </p:txBody>
      </p:sp>
      <p:sp>
        <p:nvSpPr>
          <p:cNvPr id="208" name="TextShape 2"/>
          <p:cNvSpPr txBox="1"/>
          <p:nvPr/>
        </p:nvSpPr>
        <p:spPr>
          <a:xfrm>
            <a:off x="3884760" y="8685360"/>
            <a:ext cx="2971440" cy="458280"/>
          </a:xfrm>
          <a:prstGeom prst="rect">
            <a:avLst/>
          </a:prstGeom>
        </p:spPr>
        <p:txBody>
          <a:bodyPr anchor="b"/>
          <a:p>
            <a:pPr algn="r">
              <a:lnSpc>
                <a:spcPct val="100000"/>
              </a:lnSpc>
            </a:pPr>
            <a:fld id="{00D66FF9-326A-46F5-9D3E-07180B1265B6}" type="slidenum">
              <a:rPr lang="en-CA" sz="1200">
                <a:solidFill>
                  <a:srgbClr val="000000"/>
                </a:solidFill>
                <a:latin typeface="+mn-lt"/>
                <a:ea typeface="+mn-ea"/>
              </a:rPr>
              <a:t>&lt;number&gt;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685800" y="4400640"/>
            <a:ext cx="5486040" cy="3600000"/>
          </a:xfrm>
          <a:prstGeom prst="rect">
            <a:avLst/>
          </a:prstGeom>
        </p:spPr>
        <p:txBody>
          <a:bodyPr/>
          <a:p>
            <a:endParaRPr/>
          </a:p>
        </p:txBody>
      </p:sp>
      <p:sp>
        <p:nvSpPr>
          <p:cNvPr id="210" name="TextShape 2"/>
          <p:cNvSpPr txBox="1"/>
          <p:nvPr/>
        </p:nvSpPr>
        <p:spPr>
          <a:xfrm>
            <a:off x="3884760" y="8685360"/>
            <a:ext cx="2971440" cy="458280"/>
          </a:xfrm>
          <a:prstGeom prst="rect">
            <a:avLst/>
          </a:prstGeom>
        </p:spPr>
        <p:txBody>
          <a:bodyPr anchor="b"/>
          <a:p>
            <a:pPr algn="r">
              <a:lnSpc>
                <a:spcPct val="100000"/>
              </a:lnSpc>
            </a:pPr>
            <a:fld id="{08C8937D-33F1-4C5C-A6F0-FC0003AF4EB4}" type="slidenum">
              <a:rPr lang="en-CA" sz="1200">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PlaceHolder 1"/>
          <p:cNvSpPr>
            <a:spLocks noGrp="1"/>
          </p:cNvSpPr>
          <p:nvPr>
            <p:ph type="body"/>
          </p:nvPr>
        </p:nvSpPr>
        <p:spPr>
          <a:xfrm>
            <a:off x="685800" y="4400640"/>
            <a:ext cx="5486040" cy="3600000"/>
          </a:xfrm>
          <a:prstGeom prst="rect">
            <a:avLst/>
          </a:prstGeom>
        </p:spPr>
        <p:txBody>
          <a:bodyPr/>
          <a:p>
            <a:endParaRPr/>
          </a:p>
        </p:txBody>
      </p:sp>
      <p:sp>
        <p:nvSpPr>
          <p:cNvPr id="212" name="TextShape 2"/>
          <p:cNvSpPr txBox="1"/>
          <p:nvPr/>
        </p:nvSpPr>
        <p:spPr>
          <a:xfrm>
            <a:off x="3884760" y="8685360"/>
            <a:ext cx="2971440" cy="458280"/>
          </a:xfrm>
          <a:prstGeom prst="rect">
            <a:avLst/>
          </a:prstGeom>
        </p:spPr>
        <p:txBody>
          <a:bodyPr anchor="b"/>
          <a:p>
            <a:pPr algn="r">
              <a:lnSpc>
                <a:spcPct val="100000"/>
              </a:lnSpc>
            </a:pPr>
            <a:fld id="{1DFD729B-2DAD-4DE1-B45A-8AB4E637AC94}" type="slidenum">
              <a:rPr lang="en-CA" sz="1200">
                <a:solidFill>
                  <a:srgbClr val="000000"/>
                </a:solidFill>
                <a:latin typeface="+mn-lt"/>
                <a:ea typeface="+mn-ea"/>
              </a:rPr>
              <a:t>&lt;number&gt;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PlaceHolder 1"/>
          <p:cNvSpPr>
            <a:spLocks noGrp="1"/>
          </p:cNvSpPr>
          <p:nvPr>
            <p:ph type="body"/>
          </p:nvPr>
        </p:nvSpPr>
        <p:spPr>
          <a:xfrm>
            <a:off x="685800" y="4400640"/>
            <a:ext cx="5486040" cy="3600000"/>
          </a:xfrm>
          <a:prstGeom prst="rect">
            <a:avLst/>
          </a:prstGeom>
        </p:spPr>
        <p:txBody>
          <a:bodyPr/>
          <a:p>
            <a:pPr>
              <a:lnSpc>
                <a:spcPct val="100000"/>
              </a:lnSpc>
            </a:pPr>
            <a:r>
              <a:rPr lang="en-CA" sz="2000">
                <a:latin typeface="Arial"/>
              </a:rPr>
              <a:t>Industry standard for establishing a secure connection between two points</a:t>
            </a:r>
            <a:endParaRPr/>
          </a:p>
          <a:p>
            <a:pPr>
              <a:lnSpc>
                <a:spcPct val="100000"/>
              </a:lnSpc>
            </a:pPr>
            <a:r>
              <a:rPr lang="en-CA" sz="2000">
                <a:latin typeface="Arial"/>
              </a:rPr>
              <a:t>	</a:t>
            </a:r>
            <a:r>
              <a:rPr lang="en-CA" sz="2000">
                <a:latin typeface="Arial"/>
              </a:rPr>
              <a:t>-encrypts the traffic that passes between them</a:t>
            </a:r>
            <a:endParaRPr/>
          </a:p>
          <a:p>
            <a:pPr>
              <a:lnSpc>
                <a:spcPct val="100000"/>
              </a:lnSpc>
            </a:pPr>
            <a:r>
              <a:rPr lang="en-CA" sz="2000">
                <a:latin typeface="Arial"/>
              </a:rPr>
              <a:t>	</a:t>
            </a:r>
            <a:r>
              <a:rPr lang="en-CA" sz="2000">
                <a:latin typeface="Arial"/>
              </a:rPr>
              <a:t>-in theory, SSL is supposed to protect data passed between a webserver and a browser from being accessed or intercepted</a:t>
            </a:r>
            <a:endParaRPr/>
          </a:p>
          <a:p>
            <a:pPr>
              <a:lnSpc>
                <a:spcPct val="100000"/>
              </a:lnSpc>
            </a:pPr>
            <a:endParaRPr/>
          </a:p>
          <a:p>
            <a:pPr>
              <a:lnSpc>
                <a:spcPct val="100000"/>
              </a:lnSpc>
            </a:pPr>
            <a:r>
              <a:rPr lang="en-CA" sz="2000">
                <a:latin typeface="Arial"/>
              </a:rPr>
              <a:t>Used by millions of websites</a:t>
            </a:r>
            <a:endParaRPr/>
          </a:p>
          <a:p>
            <a:pPr>
              <a:lnSpc>
                <a:spcPct val="100000"/>
              </a:lnSpc>
            </a:pPr>
            <a:r>
              <a:rPr lang="en-CA" sz="2000">
                <a:latin typeface="Arial"/>
              </a:rPr>
              <a:t>	</a:t>
            </a:r>
            <a:r>
              <a:rPr lang="en-CA" sz="2000">
                <a:latin typeface="Arial"/>
              </a:rPr>
              <a:t> </a:t>
            </a:r>
            <a:r>
              <a:rPr lang="en-CA" sz="2000">
                <a:latin typeface="Arial"/>
              </a:rPr>
              <a:t>in the protection of online transactions</a:t>
            </a:r>
            <a:endParaRPr/>
          </a:p>
          <a:p>
            <a:pPr>
              <a:lnSpc>
                <a:spcPct val="100000"/>
              </a:lnSpc>
            </a:pPr>
            <a:endParaRPr/>
          </a:p>
          <a:p>
            <a:pPr>
              <a:lnSpc>
                <a:spcPct val="100000"/>
              </a:lnSpc>
            </a:pPr>
            <a:r>
              <a:rPr lang="en-CA" sz="2000">
                <a:latin typeface="Arial"/>
              </a:rPr>
              <a:t>Requires an SSL Certificate</a:t>
            </a:r>
            <a:endParaRPr/>
          </a:p>
          <a:p>
            <a:pPr>
              <a:lnSpc>
                <a:spcPct val="100000"/>
              </a:lnSpc>
            </a:pPr>
            <a:r>
              <a:rPr lang="en-CA" sz="2000">
                <a:latin typeface="Arial"/>
              </a:rPr>
              <a:t>	</a:t>
            </a:r>
            <a:r>
              <a:rPr lang="en-CA" sz="2000">
                <a:latin typeface="Arial"/>
              </a:rPr>
              <a:t>-To be able to create an SSL connection a web server requires an SSL Certificate</a:t>
            </a:r>
            <a:endParaRPr/>
          </a:p>
          <a:p>
            <a:pPr>
              <a:lnSpc>
                <a:spcPct val="100000"/>
              </a:lnSpc>
            </a:pPr>
            <a:r>
              <a:rPr lang="en-CA" sz="2000">
                <a:latin typeface="Arial"/>
              </a:rPr>
              <a:t>	</a:t>
            </a:r>
            <a:r>
              <a:rPr lang="en-CA" sz="2000">
                <a:latin typeface="Arial"/>
              </a:rPr>
              <a:t>-A webserver admin will be prompted to complete a number of questions about identity of your website/company</a:t>
            </a:r>
            <a:endParaRPr/>
          </a:p>
          <a:p>
            <a:pPr>
              <a:lnSpc>
                <a:spcPct val="100000"/>
              </a:lnSpc>
            </a:pPr>
            <a:r>
              <a:rPr lang="en-CA" sz="2000">
                <a:latin typeface="Arial"/>
              </a:rPr>
              <a:t>	</a:t>
            </a:r>
            <a:r>
              <a:rPr lang="en-CA" sz="2000">
                <a:latin typeface="Arial"/>
              </a:rPr>
              <a:t>-Web browsers provide them a key indicator to let them know they are protected by an SSL encrypted session</a:t>
            </a:r>
            <a:endParaRPr/>
          </a:p>
          <a:p>
            <a:pPr>
              <a:lnSpc>
                <a:spcPct val="100000"/>
              </a:lnSpc>
            </a:pPr>
            <a:r>
              <a:rPr lang="en-CA" sz="2000">
                <a:latin typeface="Arial"/>
              </a:rPr>
              <a:t>	</a:t>
            </a:r>
            <a:r>
              <a:rPr lang="en-CA" sz="2000">
                <a:latin typeface="Arial"/>
              </a:rPr>
              <a:t>	</a:t>
            </a:r>
            <a:r>
              <a:rPr lang="en-CA" sz="2000">
                <a:latin typeface="Arial"/>
              </a:rPr>
              <a:t>-user can then view these certiticates</a:t>
            </a:r>
            <a:endParaRPr/>
          </a:p>
          <a:p>
            <a:pPr>
              <a:lnSpc>
                <a:spcPct val="100000"/>
              </a:lnSpc>
            </a:pPr>
            <a:r>
              <a:rPr lang="en-CA" sz="2000">
                <a:latin typeface="Arial"/>
              </a:rPr>
              <a:t>	</a:t>
            </a:r>
            <a:r>
              <a:rPr lang="en-CA" sz="2000">
                <a:latin typeface="Arial"/>
              </a:rPr>
              <a:t>-SSL Certificate will contain the domain name, company name, address, city, state/province, country, expiration date of Certificate, and details of the certification authority responsy for your instance</a:t>
            </a:r>
            <a:endParaRPr/>
          </a:p>
          <a:p>
            <a:pPr>
              <a:lnSpc>
                <a:spcPct val="100000"/>
              </a:lnSpc>
            </a:pPr>
            <a:r>
              <a:rPr lang="en-CA" sz="2000">
                <a:latin typeface="Arial"/>
              </a:rPr>
              <a:t>	</a:t>
            </a:r>
            <a:r>
              <a:rPr lang="en-CA" sz="2000">
                <a:latin typeface="Arial"/>
              </a:rPr>
              <a:t>-When browser connects to a secure site it will retrieve the site’s SSL certificate and check that it is not expired, it has been issued by an Authority it trusts, and that it is being used by the website it was issued for. If it fails one of these checks, the browser disaplys a warning to user letting them know site is not secured by SSL</a:t>
            </a:r>
            <a:endParaRPr/>
          </a:p>
          <a:p>
            <a:pPr>
              <a:lnSpc>
                <a:spcPct val="100000"/>
              </a:lnSpc>
            </a:pPr>
            <a:r>
              <a:rPr lang="en-CA" sz="2000">
                <a:latin typeface="Arial"/>
              </a:rPr>
              <a:t>	</a:t>
            </a:r>
            <a:r>
              <a:rPr lang="en-CA" sz="2000">
                <a:latin typeface="Arial"/>
              </a:rPr>
              <a:t>-webserver also creates two cryptographic keys – Private Key and Public Key</a:t>
            </a:r>
            <a:endParaRPr/>
          </a:p>
          <a:p>
            <a:pPr>
              <a:lnSpc>
                <a:spcPct val="100000"/>
              </a:lnSpc>
            </a:pPr>
            <a:endParaRPr/>
          </a:p>
          <a:p>
            <a:pPr>
              <a:lnSpc>
                <a:spcPct val="100000"/>
              </a:lnSpc>
            </a:pPr>
            <a:r>
              <a:rPr lang="en-CA" sz="2000">
                <a:latin typeface="Arial"/>
              </a:rPr>
              <a:t>Public Key and Private Keys</a:t>
            </a:r>
            <a:endParaRPr/>
          </a:p>
          <a:p>
            <a:pPr>
              <a:lnSpc>
                <a:spcPct val="100000"/>
              </a:lnSpc>
            </a:pPr>
            <a:r>
              <a:rPr lang="en-CA" sz="2000">
                <a:latin typeface="Arial"/>
              </a:rPr>
              <a:t>	</a:t>
            </a:r>
            <a:r>
              <a:rPr lang="en-CA" sz="2000">
                <a:latin typeface="Arial"/>
              </a:rPr>
              <a:t>-does not need to be secret and is placed into a Certificate signing Request – which is a data file containing your details</a:t>
            </a:r>
            <a:endParaRPr/>
          </a:p>
          <a:p>
            <a:pPr>
              <a:lnSpc>
                <a:spcPct val="100000"/>
              </a:lnSpc>
            </a:pPr>
            <a:r>
              <a:rPr lang="en-CA" sz="2000">
                <a:latin typeface="Arial"/>
              </a:rPr>
              <a:t>	</a:t>
            </a:r>
            <a:r>
              <a:rPr lang="en-CA" sz="2000">
                <a:latin typeface="Arial"/>
              </a:rPr>
              <a:t>-Your webserver will match your issues SSL Certificate to your Private Key. Your web server will then be able to establish an encrypted link between the website and your customer’s web browser</a:t>
            </a:r>
            <a:endParaRPr/>
          </a:p>
          <a:p>
            <a:pPr>
              <a:lnSpc>
                <a:spcPct val="100000"/>
              </a:lnSpc>
            </a:pPr>
            <a:endParaRPr/>
          </a:p>
          <a:p>
            <a:pPr>
              <a:lnSpc>
                <a:spcPct val="100000"/>
              </a:lnSpc>
            </a:pPr>
            <a:r>
              <a:rPr lang="en-CA" sz="2000">
                <a:latin typeface="Arial"/>
              </a:rPr>
              <a:t>Uses explicit connections</a:t>
            </a:r>
            <a:endParaRPr/>
          </a:p>
          <a:p>
            <a:pPr>
              <a:lnSpc>
                <a:spcPct val="100000"/>
              </a:lnSpc>
            </a:pPr>
            <a:r>
              <a:rPr lang="en-CA" sz="2000">
                <a:latin typeface="Arial"/>
              </a:rPr>
              <a:t>	</a:t>
            </a:r>
            <a:r>
              <a:rPr lang="en-CA" sz="2000">
                <a:latin typeface="Arial"/>
              </a:rPr>
              <a:t>-Connects by port, or explicit connection to a port that expects the session to start with security negotiation</a:t>
            </a:r>
            <a:endParaRPr/>
          </a:p>
          <a:p>
            <a:pPr>
              <a:lnSpc>
                <a:spcPct val="100000"/>
              </a:lnSpc>
            </a:pPr>
            <a:endParaRPr/>
          </a:p>
          <a:p>
            <a:pPr>
              <a:lnSpc>
                <a:spcPct val="100000"/>
              </a:lnSpc>
            </a:pPr>
            <a:endParaRPr/>
          </a:p>
          <a:p>
            <a:pPr>
              <a:lnSpc>
                <a:spcPct val="100000"/>
              </a:lnSpc>
            </a:pPr>
            <a:endParaRPr/>
          </a:p>
        </p:txBody>
      </p:sp>
      <p:sp>
        <p:nvSpPr>
          <p:cNvPr id="214" name="TextShape 2"/>
          <p:cNvSpPr txBox="1"/>
          <p:nvPr/>
        </p:nvSpPr>
        <p:spPr>
          <a:xfrm>
            <a:off x="3884760" y="8685360"/>
            <a:ext cx="2971440" cy="458280"/>
          </a:xfrm>
          <a:prstGeom prst="rect">
            <a:avLst/>
          </a:prstGeom>
        </p:spPr>
        <p:txBody>
          <a:bodyPr anchor="b"/>
          <a:p>
            <a:pPr algn="r">
              <a:lnSpc>
                <a:spcPct val="100000"/>
              </a:lnSpc>
            </a:pPr>
            <a:fld id="{145712AF-C689-4C84-B9FC-903EE5BB5D55}" type="slidenum">
              <a:rPr lang="en-CA" sz="1200">
                <a:solidFill>
                  <a:srgbClr val="000000"/>
                </a:solidFill>
                <a:latin typeface="+mn-lt"/>
                <a:ea typeface="+mn-ea"/>
              </a:rPr>
              <a:t>&lt;number&gt;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PlaceHolder 1"/>
          <p:cNvSpPr>
            <a:spLocks noGrp="1"/>
          </p:cNvSpPr>
          <p:nvPr>
            <p:ph type="body"/>
          </p:nvPr>
        </p:nvSpPr>
        <p:spPr>
          <a:xfrm>
            <a:off x="685800" y="4400640"/>
            <a:ext cx="5486040" cy="3600000"/>
          </a:xfrm>
          <a:prstGeom prst="rect">
            <a:avLst/>
          </a:prstGeom>
        </p:spPr>
        <p:txBody>
          <a:bodyPr/>
          <a:p>
            <a:r>
              <a:rPr lang="en-CA" sz="2000">
                <a:latin typeface="Arial"/>
              </a:rPr>
              <a:t>Is the successor to SSL</a:t>
            </a:r>
            <a:endParaRPr/>
          </a:p>
          <a:p>
            <a:endParaRPr/>
          </a:p>
          <a:p>
            <a:r>
              <a:rPr lang="en-CA" sz="2000">
                <a:latin typeface="Arial"/>
              </a:rPr>
              <a:t>Similar to SSL</a:t>
            </a:r>
            <a:endParaRPr/>
          </a:p>
          <a:p>
            <a:r>
              <a:rPr lang="en-CA" sz="2000">
                <a:latin typeface="Arial"/>
              </a:rPr>
              <a:t>	</a:t>
            </a:r>
            <a:r>
              <a:rPr lang="en-CA" sz="2000">
                <a:latin typeface="Arial"/>
              </a:rPr>
              <a:t>-It’s basically SSL but more secure because all version of SSL are vulnerable to the POODLE attack</a:t>
            </a:r>
            <a:endParaRPr/>
          </a:p>
          <a:p>
            <a:r>
              <a:rPr lang="en-CA" sz="2000">
                <a:latin typeface="Arial"/>
              </a:rPr>
              <a:t>	</a:t>
            </a:r>
            <a:r>
              <a:rPr lang="en-CA" sz="2000">
                <a:latin typeface="Arial"/>
              </a:rPr>
              <a:t>-SSL is effectively dead</a:t>
            </a:r>
            <a:endParaRPr/>
          </a:p>
          <a:p>
            <a:r>
              <a:rPr lang="en-CA" sz="2000">
                <a:latin typeface="Arial"/>
              </a:rPr>
              <a:t>	</a:t>
            </a:r>
            <a:r>
              <a:rPr lang="en-CA" sz="2000">
                <a:latin typeface="Arial"/>
              </a:rPr>
              <a:t>-TLS uses stronger cipers</a:t>
            </a:r>
            <a:endParaRPr/>
          </a:p>
          <a:p>
            <a:pPr>
              <a:lnSpc>
                <a:spcPct val="100000"/>
              </a:lnSpc>
            </a:pPr>
            <a:endParaRPr/>
          </a:p>
          <a:p>
            <a:pPr>
              <a:lnSpc>
                <a:spcPct val="100000"/>
              </a:lnSpc>
            </a:pPr>
            <a:r>
              <a:rPr lang="en-CA" sz="2000">
                <a:latin typeface="Arial"/>
              </a:rPr>
              <a:t>Protocol that ensures privacy between users and the communicating applications</a:t>
            </a:r>
            <a:endParaRPr/>
          </a:p>
          <a:p>
            <a:pPr>
              <a:lnSpc>
                <a:spcPct val="100000"/>
              </a:lnSpc>
            </a:pPr>
            <a:r>
              <a:rPr lang="en-CA" sz="2000">
                <a:latin typeface="Arial"/>
              </a:rPr>
              <a:t>	</a:t>
            </a:r>
            <a:r>
              <a:rPr lang="en-CA" sz="2000">
                <a:latin typeface="Arial"/>
              </a:rPr>
              <a:t>When a server and client communicate, TLS ensures that no third party may eavesdrop or tamper with any messages</a:t>
            </a:r>
            <a:endParaRPr/>
          </a:p>
          <a:p>
            <a:pPr>
              <a:lnSpc>
                <a:spcPct val="100000"/>
              </a:lnSpc>
            </a:pPr>
            <a:r>
              <a:rPr lang="en-CA" sz="2000">
                <a:latin typeface="Arial"/>
              </a:rPr>
              <a:t>	</a:t>
            </a:r>
            <a:r>
              <a:rPr lang="en-CA" sz="2000">
                <a:latin typeface="Arial"/>
              </a:rPr>
              <a:t>-provides data integrity between two communicating computer applications</a:t>
            </a:r>
            <a:endParaRPr/>
          </a:p>
          <a:p>
            <a:pPr>
              <a:lnSpc>
                <a:spcPct val="100000"/>
              </a:lnSpc>
            </a:pPr>
            <a:endParaRPr/>
          </a:p>
          <a:p>
            <a:pPr>
              <a:lnSpc>
                <a:spcPct val="100000"/>
              </a:lnSpc>
            </a:pPr>
            <a:r>
              <a:rPr lang="en-CA" sz="2000">
                <a:latin typeface="Arial"/>
              </a:rPr>
              <a:t>Uses implicit connections</a:t>
            </a:r>
            <a:endParaRPr/>
          </a:p>
          <a:p>
            <a:pPr>
              <a:lnSpc>
                <a:spcPct val="100000"/>
              </a:lnSpc>
            </a:pPr>
            <a:r>
              <a:rPr lang="en-CA" sz="2000">
                <a:latin typeface="Arial"/>
              </a:rPr>
              <a:t>	</a:t>
            </a:r>
            <a:r>
              <a:rPr lang="en-CA" sz="2000">
                <a:latin typeface="Arial"/>
              </a:rPr>
              <a:t>-by protocol connection where the program will connect “insecurely” first and use special commands to enable encryption (implicit)</a:t>
            </a:r>
            <a:endParaRPr/>
          </a:p>
        </p:txBody>
      </p:sp>
      <p:sp>
        <p:nvSpPr>
          <p:cNvPr id="216" name="TextShape 2"/>
          <p:cNvSpPr txBox="1"/>
          <p:nvPr/>
        </p:nvSpPr>
        <p:spPr>
          <a:xfrm>
            <a:off x="3884760" y="8685360"/>
            <a:ext cx="2971440" cy="458280"/>
          </a:xfrm>
          <a:prstGeom prst="rect">
            <a:avLst/>
          </a:prstGeom>
        </p:spPr>
        <p:txBody>
          <a:bodyPr anchor="b"/>
          <a:p>
            <a:pPr algn="r">
              <a:lnSpc>
                <a:spcPct val="100000"/>
              </a:lnSpc>
            </a:pPr>
            <a:fld id="{6895DC0D-9D00-48CC-A196-2ED6098C8B87}" type="slidenum">
              <a:rPr lang="en-CA" sz="1200">
                <a:solidFill>
                  <a:srgbClr val="000000"/>
                </a:solidFill>
                <a:latin typeface="+mn-lt"/>
                <a:ea typeface="+mn-ea"/>
              </a:rPr>
              <a:t>&lt;number&gt;</a:t>
            </a:fld>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PlaceHolder 1"/>
          <p:cNvSpPr>
            <a:spLocks noGrp="1"/>
          </p:cNvSpPr>
          <p:nvPr>
            <p:ph type="body"/>
          </p:nvPr>
        </p:nvSpPr>
        <p:spPr>
          <a:xfrm>
            <a:off x="685800" y="4400640"/>
            <a:ext cx="5486040" cy="3600000"/>
          </a:xfrm>
          <a:prstGeom prst="rect">
            <a:avLst/>
          </a:prstGeom>
        </p:spPr>
        <p:txBody>
          <a:bodyPr/>
          <a:p>
            <a:r>
              <a:rPr lang="en-CA" sz="2000">
                <a:latin typeface="Arial"/>
              </a:rPr>
              <a:t>Can only use HTTPS on a server where you have complete and sole control over the IP address, since the client first looks up the ip address, then requests the secure protocol, and only then makes the HTTP query</a:t>
            </a:r>
            <a:endParaRPr/>
          </a:p>
          <a:p>
            <a:endParaRPr/>
          </a:p>
          <a:p>
            <a:r>
              <a:rPr lang="en-CA" sz="2000">
                <a:latin typeface="Arial"/>
              </a:rPr>
              <a:t>Later encryption requires computing resources, so that if you have millions of connections you may feel quite a hit on your server performance</a:t>
            </a:r>
            <a:endParaRPr/>
          </a:p>
          <a:p>
            <a:endParaRPr/>
          </a:p>
          <a:p>
            <a:r>
              <a:rPr lang="en-CA" sz="2000">
                <a:latin typeface="Arial"/>
              </a:rPr>
              <a:t>Even with the potential of these above issues, HTTPS should still be your fist choice</a:t>
            </a:r>
            <a:endParaRPr/>
          </a:p>
        </p:txBody>
      </p:sp>
      <p:sp>
        <p:nvSpPr>
          <p:cNvPr id="218" name="TextShape 2"/>
          <p:cNvSpPr txBox="1"/>
          <p:nvPr/>
        </p:nvSpPr>
        <p:spPr>
          <a:xfrm>
            <a:off x="3884760" y="8685360"/>
            <a:ext cx="2971440" cy="458280"/>
          </a:xfrm>
          <a:prstGeom prst="rect">
            <a:avLst/>
          </a:prstGeom>
        </p:spPr>
        <p:txBody>
          <a:bodyPr anchor="b"/>
          <a:p>
            <a:pPr algn="r">
              <a:lnSpc>
                <a:spcPct val="100000"/>
              </a:lnSpc>
            </a:pPr>
            <a:fld id="{639DB864-0226-4D76-A68E-632BD63C3004}" type="slidenum">
              <a:rPr lang="en-CA" sz="1200">
                <a:solidFill>
                  <a:srgbClr val="000000"/>
                </a:solidFill>
                <a:latin typeface="+mn-lt"/>
                <a:ea typeface="+mn-ea"/>
              </a:rPr>
              <a:t>&lt;number&gt;</a:t>
            </a:fld>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685800" y="4400640"/>
            <a:ext cx="5486040" cy="3600000"/>
          </a:xfrm>
          <a:prstGeom prst="rect">
            <a:avLst/>
          </a:prstGeom>
        </p:spPr>
        <p:txBody>
          <a:bodyPr/>
          <a:p>
            <a:pPr>
              <a:lnSpc>
                <a:spcPct val="100000"/>
              </a:lnSpc>
            </a:pPr>
            <a:r>
              <a:rPr lang="en-CA" sz="2000">
                <a:latin typeface="Arial"/>
              </a:rPr>
              <a:t>Now that you think HTTPS is perfectly secure, there are still exploits involved where attackers can still grab information you think is secured</a:t>
            </a:r>
            <a:endParaRPr/>
          </a:p>
          <a:p>
            <a:pPr>
              <a:lnSpc>
                <a:spcPct val="100000"/>
              </a:lnSpc>
            </a:pPr>
            <a:endParaRPr/>
          </a:p>
          <a:p>
            <a:pPr>
              <a:lnSpc>
                <a:spcPct val="100000"/>
              </a:lnSpc>
            </a:pPr>
            <a:r>
              <a:rPr lang="en-CA" sz="2000">
                <a:latin typeface="Arial"/>
              </a:rPr>
              <a:t>These are just some of the issues with SSL, there are many others</a:t>
            </a:r>
            <a:endParaRPr/>
          </a:p>
        </p:txBody>
      </p:sp>
      <p:sp>
        <p:nvSpPr>
          <p:cNvPr id="220" name="TextShape 2"/>
          <p:cNvSpPr txBox="1"/>
          <p:nvPr/>
        </p:nvSpPr>
        <p:spPr>
          <a:xfrm>
            <a:off x="3884760" y="8685360"/>
            <a:ext cx="2971440" cy="458280"/>
          </a:xfrm>
          <a:prstGeom prst="rect">
            <a:avLst/>
          </a:prstGeom>
        </p:spPr>
        <p:txBody>
          <a:bodyPr anchor="b"/>
          <a:p>
            <a:pPr algn="r">
              <a:lnSpc>
                <a:spcPct val="100000"/>
              </a:lnSpc>
            </a:pPr>
            <a:fld id="{39CDF6C7-DB97-4DBD-AF0A-43C5D6CDB265}" type="slidenum">
              <a:rPr lang="en-CA" sz="1200">
                <a:solidFill>
                  <a:srgbClr val="000000"/>
                </a:solidFill>
                <a:latin typeface="+mn-lt"/>
                <a:ea typeface="+mn-ea"/>
              </a:rPr>
              <a:t>&lt;number&gt;</a:t>
            </a:fld>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PlaceHolder 1"/>
          <p:cNvSpPr>
            <a:spLocks noGrp="1"/>
          </p:cNvSpPr>
          <p:nvPr>
            <p:ph type="body"/>
          </p:nvPr>
        </p:nvSpPr>
        <p:spPr>
          <a:xfrm>
            <a:off x="685800" y="4400640"/>
            <a:ext cx="5486040" cy="3600000"/>
          </a:xfrm>
          <a:prstGeom prst="rect">
            <a:avLst/>
          </a:prstGeom>
        </p:spPr>
        <p:txBody>
          <a:bodyPr/>
          <a:p>
            <a:r>
              <a:rPr lang="en-CA" sz="2000">
                <a:latin typeface="Arial"/>
              </a:rPr>
              <a:t>The Heartbeat Extension was supposed to provide a new protocol for TLS allowing the usage of keep-alive functionality without performing a renegotiation and a basis for MTU path discovery</a:t>
            </a:r>
            <a:endParaRPr/>
          </a:p>
          <a:p>
            <a:endParaRPr/>
          </a:p>
          <a:p>
            <a:r>
              <a:rPr lang="en-CA" sz="2000">
                <a:latin typeface="Arial"/>
              </a:rPr>
              <a:t>Flaw in OpenSSL software which many sites use to encrypt and transmit data</a:t>
            </a:r>
            <a:endParaRPr/>
          </a:p>
          <a:p>
            <a:endParaRPr/>
          </a:p>
          <a:p>
            <a:pPr>
              <a:lnSpc>
                <a:spcPct val="100000"/>
              </a:lnSpc>
            </a:pPr>
            <a:r>
              <a:rPr lang="en-CA" sz="2000">
                <a:latin typeface="Arial"/>
              </a:rPr>
              <a:t>Allows attackers to steal encryption keys, user passwords, and site content</a:t>
            </a:r>
            <a:endParaRPr/>
          </a:p>
          <a:p>
            <a:pPr>
              <a:lnSpc>
                <a:spcPct val="100000"/>
              </a:lnSpc>
            </a:pPr>
            <a:r>
              <a:rPr lang="en-CA" sz="2000">
                <a:latin typeface="Arial"/>
              </a:rPr>
              <a:t>	</a:t>
            </a:r>
            <a:r>
              <a:rPr lang="en-CA" sz="2000">
                <a:latin typeface="Arial"/>
              </a:rPr>
              <a:t>-Allows anyone on the internet get into a secure Web server running certain versions of OpenSSL</a:t>
            </a:r>
            <a:endParaRPr/>
          </a:p>
          <a:p>
            <a:pPr>
              <a:lnSpc>
                <a:spcPct val="100000"/>
              </a:lnSpc>
            </a:pPr>
            <a:r>
              <a:rPr lang="en-CA" sz="2000">
                <a:latin typeface="Arial"/>
              </a:rPr>
              <a:t>	</a:t>
            </a:r>
            <a:r>
              <a:rPr lang="en-CA" sz="2000">
                <a:latin typeface="Arial"/>
              </a:rPr>
              <a:t>-Once an attacker has a website’s encryption keys, anything is fair game</a:t>
            </a:r>
            <a:endParaRPr/>
          </a:p>
        </p:txBody>
      </p:sp>
      <p:sp>
        <p:nvSpPr>
          <p:cNvPr id="222" name="TextShape 2"/>
          <p:cNvSpPr txBox="1"/>
          <p:nvPr/>
        </p:nvSpPr>
        <p:spPr>
          <a:xfrm>
            <a:off x="3884760" y="8685360"/>
            <a:ext cx="2971440" cy="458280"/>
          </a:xfrm>
          <a:prstGeom prst="rect">
            <a:avLst/>
          </a:prstGeom>
        </p:spPr>
        <p:txBody>
          <a:bodyPr anchor="b"/>
          <a:p>
            <a:pPr algn="r">
              <a:lnSpc>
                <a:spcPct val="100000"/>
              </a:lnSpc>
            </a:pPr>
            <a:fld id="{38C67D35-E05D-4A5E-86DF-3C1D1B069A23}" type="slidenum">
              <a:rPr lang="en-CA" sz="1200">
                <a:solidFill>
                  <a:srgbClr val="000000"/>
                </a:solidFill>
                <a:latin typeface="+mn-lt"/>
                <a:ea typeface="+mn-ea"/>
              </a:rPr>
              <a:t>&lt;number&gt;</a:t>
            </a:fld>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685800" y="4400640"/>
            <a:ext cx="5486040" cy="3600000"/>
          </a:xfrm>
          <a:prstGeom prst="rect">
            <a:avLst/>
          </a:prstGeom>
        </p:spPr>
        <p:txBody>
          <a:bodyPr/>
          <a:p>
            <a:pPr>
              <a:lnSpc>
                <a:spcPct val="100000"/>
              </a:lnSpc>
            </a:pPr>
            <a:r>
              <a:rPr lang="en-CA" sz="2000">
                <a:latin typeface="Arial"/>
              </a:rPr>
              <a:t>Not traceable</a:t>
            </a:r>
            <a:endParaRPr/>
          </a:p>
          <a:p>
            <a:pPr>
              <a:lnSpc>
                <a:spcPct val="100000"/>
              </a:lnSpc>
            </a:pPr>
            <a:r>
              <a:rPr lang="en-CA" sz="2000">
                <a:latin typeface="Arial"/>
              </a:rPr>
              <a:t>	</a:t>
            </a:r>
            <a:r>
              <a:rPr lang="en-CA" sz="2000">
                <a:latin typeface="Arial"/>
              </a:rPr>
              <a:t>-This bug would leave no trace and potential damage from an attack would be so significate all websites ever used an affected version of OpenSSL would be considered compromised</a:t>
            </a:r>
            <a:endParaRPr/>
          </a:p>
          <a:p>
            <a:pPr>
              <a:lnSpc>
                <a:spcPct val="100000"/>
              </a:lnSpc>
            </a:pPr>
            <a:endParaRPr/>
          </a:p>
          <a:p>
            <a:pPr>
              <a:lnSpc>
                <a:spcPct val="100000"/>
              </a:lnSpc>
            </a:pPr>
            <a:r>
              <a:rPr lang="en-CA" sz="2000">
                <a:latin typeface="Arial"/>
              </a:rPr>
              <a:t>Top sites that could have been compromised:</a:t>
            </a:r>
            <a:endParaRPr/>
          </a:p>
          <a:p>
            <a:pPr>
              <a:lnSpc>
                <a:spcPct val="100000"/>
              </a:lnSpc>
            </a:pPr>
            <a:r>
              <a:rPr lang="en-CA" sz="2000">
                <a:latin typeface="Arial"/>
              </a:rPr>
              <a:t>Facebook, Google, Wikipedia, Amazon, Twitter, Apple, and Microsoft </a:t>
            </a:r>
            <a:endParaRPr/>
          </a:p>
          <a:p>
            <a:pPr>
              <a:lnSpc>
                <a:spcPct val="100000"/>
              </a:lnSpc>
            </a:pPr>
            <a:r>
              <a:rPr lang="en-CA" sz="2000">
                <a:latin typeface="Arial"/>
              </a:rPr>
              <a:t>	</a:t>
            </a:r>
            <a:r>
              <a:rPr lang="en-CA" sz="2000">
                <a:latin typeface="Arial"/>
              </a:rPr>
              <a:t>-although they are not currently vulnerable, they may have been in the past</a:t>
            </a:r>
            <a:endParaRPr/>
          </a:p>
          <a:p>
            <a:pPr>
              <a:lnSpc>
                <a:spcPct val="100000"/>
              </a:lnSpc>
            </a:pPr>
            <a:r>
              <a:rPr lang="en-CA" sz="2000">
                <a:latin typeface="Arial"/>
              </a:rPr>
              <a:t>	</a:t>
            </a:r>
            <a:r>
              <a:rPr lang="en-CA" sz="2000">
                <a:latin typeface="Arial"/>
              </a:rPr>
              <a:t>- estimated </a:t>
            </a:r>
            <a:endParaRPr/>
          </a:p>
          <a:p>
            <a:pPr>
              <a:lnSpc>
                <a:spcPct val="100000"/>
              </a:lnSpc>
            </a:pPr>
            <a:endParaRPr/>
          </a:p>
          <a:p>
            <a:pPr>
              <a:lnSpc>
                <a:spcPct val="100000"/>
              </a:lnSpc>
            </a:pPr>
            <a:r>
              <a:rPr lang="en-CA" sz="2000">
                <a:latin typeface="Arial"/>
              </a:rPr>
              <a:t>Estimated 17% of websites affected</a:t>
            </a:r>
            <a:endParaRPr/>
          </a:p>
          <a:p>
            <a:pPr>
              <a:lnSpc>
                <a:spcPct val="100000"/>
              </a:lnSpc>
            </a:pPr>
            <a:r>
              <a:rPr lang="en-CA" sz="2000">
                <a:latin typeface="Arial"/>
              </a:rPr>
              <a:t>-About half a million “secure” websites certified by trusted authorities were believed to be vulnerable</a:t>
            </a:r>
            <a:endParaRPr/>
          </a:p>
          <a:p>
            <a:pPr>
              <a:lnSpc>
                <a:spcPct val="100000"/>
              </a:lnSpc>
            </a:pPr>
            <a:r>
              <a:rPr lang="en-CA" sz="2000">
                <a:latin typeface="Arial"/>
              </a:rPr>
              <a:t>OpenSSL versions 1.0.1 – 1.0.1f</a:t>
            </a:r>
            <a:endParaRPr/>
          </a:p>
          <a:p>
            <a:pPr>
              <a:lnSpc>
                <a:spcPct val="100000"/>
              </a:lnSpc>
            </a:pPr>
            <a:r>
              <a:rPr lang="en-CA" sz="2000">
                <a:latin typeface="Arial"/>
              </a:rPr>
              <a:t>Default encryption for Apache</a:t>
            </a:r>
            <a:endParaRPr/>
          </a:p>
          <a:p>
            <a:pPr>
              <a:lnSpc>
                <a:spcPct val="100000"/>
              </a:lnSpc>
            </a:pPr>
            <a:endParaRPr/>
          </a:p>
        </p:txBody>
      </p:sp>
      <p:sp>
        <p:nvSpPr>
          <p:cNvPr id="224" name="TextShape 2"/>
          <p:cNvSpPr txBox="1"/>
          <p:nvPr/>
        </p:nvSpPr>
        <p:spPr>
          <a:xfrm>
            <a:off x="3884760" y="8685360"/>
            <a:ext cx="2971440" cy="458280"/>
          </a:xfrm>
          <a:prstGeom prst="rect">
            <a:avLst/>
          </a:prstGeom>
        </p:spPr>
        <p:txBody>
          <a:bodyPr anchor="b"/>
          <a:p>
            <a:pPr algn="r">
              <a:lnSpc>
                <a:spcPct val="100000"/>
              </a:lnSpc>
            </a:pPr>
            <a:fld id="{A515012C-FD46-452B-8F7E-F013F7437A3B}" type="slidenum">
              <a:rPr lang="en-CA" sz="1200">
                <a:solidFill>
                  <a:srgbClr val="000000"/>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685800" y="4400640"/>
            <a:ext cx="5486040" cy="3600000"/>
          </a:xfrm>
          <a:prstGeom prst="rect">
            <a:avLst/>
          </a:prstGeom>
        </p:spPr>
        <p:txBody>
          <a:bodyPr/>
          <a:p>
            <a:r>
              <a:rPr lang="en-CA" sz="2000">
                <a:latin typeface="Arial"/>
              </a:rPr>
              <a:t>-client sends a request to the server in form of a request method, URL and protocol version, followed by a MIME-like message containing request modifiers, client information, and possible body content over a connection with a server</a:t>
            </a:r>
            <a:endParaRPr/>
          </a:p>
          <a:p>
            <a:r>
              <a:rPr lang="en-CA" sz="2000">
                <a:latin typeface="Arial"/>
              </a:rPr>
              <a:t>-server responds with a status line, including message’s protocol version, and success or error code, followed by a MIME-like message containing server info, entity metainformation, and possible entity-body content.</a:t>
            </a:r>
            <a:endParaRPr/>
          </a:p>
        </p:txBody>
      </p:sp>
      <p:sp>
        <p:nvSpPr>
          <p:cNvPr id="188" name="TextShape 2"/>
          <p:cNvSpPr txBox="1"/>
          <p:nvPr/>
        </p:nvSpPr>
        <p:spPr>
          <a:xfrm>
            <a:off x="3884760" y="8685360"/>
            <a:ext cx="2971440" cy="458280"/>
          </a:xfrm>
          <a:prstGeom prst="rect">
            <a:avLst/>
          </a:prstGeom>
        </p:spPr>
        <p:txBody>
          <a:bodyPr anchor="b"/>
          <a:p>
            <a:pPr algn="r">
              <a:lnSpc>
                <a:spcPct val="100000"/>
              </a:lnSpc>
            </a:pPr>
            <a:fld id="{470CE954-8802-46DD-8DD8-124C403F9A16}" type="slidenum">
              <a:rPr lang="en-CA" sz="1200">
                <a:solidFill>
                  <a:srgbClr val="000000"/>
                </a:solidFill>
                <a:latin typeface="+mn-lt"/>
                <a:ea typeface="+mn-ea"/>
              </a:rPr>
              <a:t>&lt;number&gt;</a:t>
            </a:fld>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685800" y="4400640"/>
            <a:ext cx="5486040" cy="3600000"/>
          </a:xfrm>
          <a:prstGeom prst="rect">
            <a:avLst/>
          </a:prstGeom>
        </p:spPr>
        <p:txBody>
          <a:bodyPr/>
          <a:p>
            <a:r>
              <a:rPr lang="en-CA" sz="2000">
                <a:latin typeface="Arial"/>
              </a:rPr>
              <a:t>Bug’s name refers to a handshake in OpenSSL’s code called the heartbeat extension, which sets a limit on how long an encrypted session stays valid. A coding error meant that the extension was missing a necessary verification, giving an attacker access to additional information about the server and creating the vulnerablility</a:t>
            </a:r>
            <a:endParaRPr/>
          </a:p>
          <a:p>
            <a:endParaRPr/>
          </a:p>
          <a:p>
            <a:pPr>
              <a:lnSpc>
                <a:spcPct val="100000"/>
              </a:lnSpc>
            </a:pPr>
            <a:r>
              <a:rPr lang="en-CA" sz="2000">
                <a:latin typeface="Arial"/>
              </a:rPr>
              <a:t>Heartbeat Extension requires the receiver to send the exact same payload back to sender</a:t>
            </a:r>
            <a:endParaRPr/>
          </a:p>
          <a:p>
            <a:pPr>
              <a:lnSpc>
                <a:spcPct val="100000"/>
              </a:lnSpc>
            </a:pPr>
            <a:r>
              <a:rPr lang="en-CA" sz="2000">
                <a:latin typeface="Arial"/>
              </a:rPr>
              <a:t>	</a:t>
            </a:r>
            <a:r>
              <a:rPr lang="en-CA" sz="2000">
                <a:latin typeface="Arial"/>
              </a:rPr>
              <a:t>-allows one computer at one end of a connection to send a “heartbeat request” message, consisting of a payload typically a text string along with the payload’s length as a 16 bit integer</a:t>
            </a:r>
            <a:endParaRPr/>
          </a:p>
          <a:p>
            <a:pPr>
              <a:lnSpc>
                <a:spcPct val="100000"/>
              </a:lnSpc>
            </a:pPr>
            <a:r>
              <a:rPr lang="en-CA" sz="2000">
                <a:latin typeface="Arial"/>
              </a:rPr>
              <a:t>	</a:t>
            </a:r>
            <a:r>
              <a:rPr lang="en-CA" sz="2000">
                <a:latin typeface="Arial"/>
              </a:rPr>
              <a:t>-receiving computer then must send exactly same payload back to sender</a:t>
            </a:r>
            <a:endParaRPr/>
          </a:p>
          <a:p>
            <a:pPr>
              <a:lnSpc>
                <a:spcPct val="100000"/>
              </a:lnSpc>
            </a:pPr>
            <a:endParaRPr/>
          </a:p>
          <a:p>
            <a:pPr>
              <a:lnSpc>
                <a:spcPct val="100000"/>
              </a:lnSpc>
            </a:pPr>
            <a:r>
              <a:rPr lang="en-CA" sz="2000">
                <a:latin typeface="Arial"/>
              </a:rPr>
              <a:t>Affected OpenSSL version returns a message based on length field of requesting message</a:t>
            </a:r>
            <a:endParaRPr/>
          </a:p>
          <a:p>
            <a:pPr>
              <a:lnSpc>
                <a:spcPct val="100000"/>
              </a:lnSpc>
            </a:pPr>
            <a:r>
              <a:rPr lang="en-CA" sz="2000">
                <a:latin typeface="Arial"/>
              </a:rPr>
              <a:t>	</a:t>
            </a:r>
            <a:r>
              <a:rPr lang="en-CA" sz="2000">
                <a:latin typeface="Arial"/>
              </a:rPr>
              <a:t>-affected versions of OpenSSL allocate a memory buffer for the message to be returned based on the length field in the requesting method, without regard to the actual size of that message’s payload. Because of this, failure to do proper bounds checking, the message returned consists of the payload, possible followed by whatever else happened to be in the allocated memory buffer</a:t>
            </a:r>
            <a:endParaRPr/>
          </a:p>
          <a:p>
            <a:pPr>
              <a:lnSpc>
                <a:spcPct val="100000"/>
              </a:lnSpc>
            </a:pPr>
            <a:endParaRPr/>
          </a:p>
          <a:p>
            <a:pPr>
              <a:lnSpc>
                <a:spcPct val="100000"/>
              </a:lnSpc>
            </a:pPr>
            <a:r>
              <a:rPr lang="en-CA" sz="2000">
                <a:latin typeface="Arial"/>
              </a:rPr>
              <a:t>This is exploited by an attacker sending small payloads and large length fields</a:t>
            </a:r>
            <a:endParaRPr/>
          </a:p>
          <a:p>
            <a:pPr>
              <a:lnSpc>
                <a:spcPct val="100000"/>
              </a:lnSpc>
            </a:pPr>
            <a:r>
              <a:rPr lang="en-CA" sz="2000">
                <a:latin typeface="Arial"/>
              </a:rPr>
              <a:t>	</a:t>
            </a:r>
            <a:r>
              <a:rPr lang="en-CA" sz="2000">
                <a:latin typeface="Arial"/>
              </a:rPr>
              <a:t>-permits attackers to read up to 65kb of victim’s memory that was likely to been used previously by OpenSSL</a:t>
            </a:r>
            <a:endParaRPr/>
          </a:p>
          <a:p>
            <a:pPr>
              <a:lnSpc>
                <a:spcPct val="100000"/>
              </a:lnSpc>
            </a:pPr>
            <a:r>
              <a:rPr lang="en-CA" sz="2000">
                <a:latin typeface="Arial"/>
              </a:rPr>
              <a:t>	</a:t>
            </a:r>
            <a:r>
              <a:rPr lang="en-CA" sz="2000">
                <a:latin typeface="Arial"/>
              </a:rPr>
              <a:t>-but the attacker cannot choose what content is revealed</a:t>
            </a:r>
            <a:endParaRPr/>
          </a:p>
        </p:txBody>
      </p:sp>
      <p:sp>
        <p:nvSpPr>
          <p:cNvPr id="226" name="TextShape 2"/>
          <p:cNvSpPr txBox="1"/>
          <p:nvPr/>
        </p:nvSpPr>
        <p:spPr>
          <a:xfrm>
            <a:off x="3884760" y="8685360"/>
            <a:ext cx="2971440" cy="458280"/>
          </a:xfrm>
          <a:prstGeom prst="rect">
            <a:avLst/>
          </a:prstGeom>
        </p:spPr>
        <p:txBody>
          <a:bodyPr anchor="b"/>
          <a:p>
            <a:pPr algn="r">
              <a:lnSpc>
                <a:spcPct val="100000"/>
              </a:lnSpc>
            </a:pPr>
            <a:fld id="{D4553162-0192-42B3-8B3E-1DC6D68B8F2B}" type="slidenum">
              <a:rPr lang="en-CA" sz="1200">
                <a:solidFill>
                  <a:srgbClr val="000000"/>
                </a:solidFill>
                <a:latin typeface="+mn-lt"/>
                <a:ea typeface="+mn-ea"/>
              </a:rPr>
              <a:t>&lt;number&gt;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685800" y="4400640"/>
            <a:ext cx="5486040" cy="3600000"/>
          </a:xfrm>
          <a:prstGeom prst="rect">
            <a:avLst/>
          </a:prstGeom>
        </p:spPr>
        <p:txBody>
          <a:bodyPr/>
          <a:p>
            <a:endParaRPr/>
          </a:p>
        </p:txBody>
      </p:sp>
      <p:sp>
        <p:nvSpPr>
          <p:cNvPr id="228" name="TextShape 2"/>
          <p:cNvSpPr txBox="1"/>
          <p:nvPr/>
        </p:nvSpPr>
        <p:spPr>
          <a:xfrm>
            <a:off x="3884760" y="8685360"/>
            <a:ext cx="2971440" cy="458280"/>
          </a:xfrm>
          <a:prstGeom prst="rect">
            <a:avLst/>
          </a:prstGeom>
        </p:spPr>
        <p:txBody>
          <a:bodyPr anchor="b"/>
          <a:p>
            <a:pPr algn="r">
              <a:lnSpc>
                <a:spcPct val="100000"/>
              </a:lnSpc>
            </a:pPr>
            <a:fld id="{C7325A5F-D113-4D28-A261-83FEE7B27F11}" type="slidenum">
              <a:rPr lang="en-CA" sz="1200">
                <a:solidFill>
                  <a:srgbClr val="000000"/>
                </a:solidFill>
                <a:latin typeface="+mn-lt"/>
                <a:ea typeface="+mn-ea"/>
              </a:rPr>
              <a:t>&lt;number&gt;</a:t>
            </a:fld>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PlaceHolder 1"/>
          <p:cNvSpPr>
            <a:spLocks noGrp="1"/>
          </p:cNvSpPr>
          <p:nvPr>
            <p:ph type="body"/>
          </p:nvPr>
        </p:nvSpPr>
        <p:spPr>
          <a:xfrm>
            <a:off x="685800" y="4400640"/>
            <a:ext cx="5486040" cy="3600000"/>
          </a:xfrm>
          <a:prstGeom prst="rect">
            <a:avLst/>
          </a:prstGeom>
        </p:spPr>
        <p:txBody>
          <a:bodyPr/>
          <a:p>
            <a:pPr>
              <a:lnSpc>
                <a:spcPct val="100000"/>
              </a:lnSpc>
            </a:pPr>
            <a:r>
              <a:rPr lang="en-CA" sz="2000">
                <a:latin typeface="Arial"/>
              </a:rPr>
              <a:t>Attack on Canada Revenue Agency</a:t>
            </a:r>
            <a:endParaRPr/>
          </a:p>
          <a:p>
            <a:pPr>
              <a:lnSpc>
                <a:spcPct val="100000"/>
              </a:lnSpc>
            </a:pPr>
            <a:r>
              <a:rPr lang="en-CA" sz="2000">
                <a:latin typeface="Arial"/>
              </a:rPr>
              <a:t>	</a:t>
            </a:r>
            <a:r>
              <a:rPr lang="en-CA" sz="2000">
                <a:latin typeface="Arial"/>
              </a:rPr>
              <a:t>-they reported a theft of social insurance numbers belonging to 900 tax payers</a:t>
            </a:r>
            <a:endParaRPr/>
          </a:p>
          <a:p>
            <a:pPr>
              <a:lnSpc>
                <a:spcPct val="100000"/>
              </a:lnSpc>
            </a:pPr>
            <a:r>
              <a:rPr lang="en-CA" sz="2000">
                <a:latin typeface="Arial"/>
              </a:rPr>
              <a:t>	</a:t>
            </a:r>
            <a:r>
              <a:rPr lang="en-CA" sz="2000">
                <a:latin typeface="Arial"/>
              </a:rPr>
              <a:t>-said that they were accessed through exploit of the bug during a 6 hour period</a:t>
            </a:r>
            <a:endParaRPr/>
          </a:p>
          <a:p>
            <a:pPr>
              <a:lnSpc>
                <a:spcPct val="100000"/>
              </a:lnSpc>
            </a:pPr>
            <a:r>
              <a:rPr lang="en-CA" sz="2000">
                <a:latin typeface="Arial"/>
              </a:rPr>
              <a:t>	</a:t>
            </a:r>
            <a:r>
              <a:rPr lang="en-CA" sz="2000">
                <a:latin typeface="Arial"/>
              </a:rPr>
              <a:t>-after discovery of attack, agency shut down its website </a:t>
            </a:r>
            <a:endParaRPr/>
          </a:p>
          <a:p>
            <a:pPr>
              <a:lnSpc>
                <a:spcPct val="100000"/>
              </a:lnSpc>
            </a:pPr>
            <a:r>
              <a:rPr lang="en-CA" sz="2000">
                <a:latin typeface="Arial"/>
              </a:rPr>
              <a:t>	</a:t>
            </a:r>
            <a:r>
              <a:rPr lang="en-CA" sz="2000">
                <a:latin typeface="Arial"/>
              </a:rPr>
              <a:t>-provided anyone affected with credit protection at no cost</a:t>
            </a:r>
            <a:endParaRPr/>
          </a:p>
          <a:p>
            <a:pPr>
              <a:lnSpc>
                <a:spcPct val="100000"/>
              </a:lnSpc>
            </a:pPr>
            <a:endParaRPr/>
          </a:p>
          <a:p>
            <a:pPr>
              <a:lnSpc>
                <a:spcPct val="100000"/>
              </a:lnSpc>
            </a:pPr>
            <a:r>
              <a:rPr lang="en-CA" sz="2000">
                <a:latin typeface="Arial"/>
              </a:rPr>
              <a:t>Attackers stole security keys from Community Health Systems</a:t>
            </a:r>
            <a:endParaRPr/>
          </a:p>
          <a:p>
            <a:pPr>
              <a:lnSpc>
                <a:spcPct val="100000"/>
              </a:lnSpc>
            </a:pPr>
            <a:r>
              <a:rPr lang="en-CA" sz="2000">
                <a:latin typeface="Arial"/>
              </a:rPr>
              <a:t>	</a:t>
            </a:r>
            <a:r>
              <a:rPr lang="en-CA" sz="2000">
                <a:latin typeface="Arial"/>
              </a:rPr>
              <a:t>-second biggest for-profit U.S. hospital chain in the US, compromising the confidentiality of 4.5 million records</a:t>
            </a:r>
            <a:endParaRPr/>
          </a:p>
        </p:txBody>
      </p:sp>
      <p:sp>
        <p:nvSpPr>
          <p:cNvPr id="230" name="TextShape 2"/>
          <p:cNvSpPr txBox="1"/>
          <p:nvPr/>
        </p:nvSpPr>
        <p:spPr>
          <a:xfrm>
            <a:off x="3884760" y="8685360"/>
            <a:ext cx="2971440" cy="458280"/>
          </a:xfrm>
          <a:prstGeom prst="rect">
            <a:avLst/>
          </a:prstGeom>
        </p:spPr>
        <p:txBody>
          <a:bodyPr anchor="b"/>
          <a:p>
            <a:pPr algn="r">
              <a:lnSpc>
                <a:spcPct val="100000"/>
              </a:lnSpc>
            </a:pPr>
            <a:fld id="{38D9EABC-ABB2-4B84-AF39-7F00D0C52E03}" type="slidenum">
              <a:rPr lang="en-CA" sz="1200">
                <a:solidFill>
                  <a:srgbClr val="000000"/>
                </a:solidFill>
                <a:latin typeface="+mn-lt"/>
                <a:ea typeface="+mn-ea"/>
              </a:rPr>
              <a:t>&lt;number&gt;</a:t>
            </a:fld>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PlaceHolder 1"/>
          <p:cNvSpPr>
            <a:spLocks noGrp="1"/>
          </p:cNvSpPr>
          <p:nvPr>
            <p:ph type="body"/>
          </p:nvPr>
        </p:nvSpPr>
        <p:spPr>
          <a:xfrm>
            <a:off x="685800" y="4400640"/>
            <a:ext cx="5486040" cy="3600000"/>
          </a:xfrm>
          <a:prstGeom prst="rect">
            <a:avLst/>
          </a:prstGeom>
        </p:spPr>
        <p:txBody>
          <a:bodyPr/>
          <a:p>
            <a:r>
              <a:rPr lang="en-CA" sz="2000">
                <a:latin typeface="Arial"/>
              </a:rPr>
              <a:t>Fixed in OpenSSL 1.0.1g</a:t>
            </a:r>
            <a:endParaRPr/>
          </a:p>
          <a:p>
            <a:pPr>
              <a:lnSpc>
                <a:spcPct val="100000"/>
              </a:lnSpc>
            </a:pPr>
            <a:r>
              <a:rPr lang="en-CA" sz="2000">
                <a:latin typeface="Arial"/>
              </a:rPr>
              <a:t>Added bounds check</a:t>
            </a:r>
            <a:endParaRPr/>
          </a:p>
          <a:p>
            <a:pPr>
              <a:lnSpc>
                <a:spcPct val="100000"/>
              </a:lnSpc>
            </a:pPr>
            <a:r>
              <a:rPr lang="en-CA" sz="2000">
                <a:latin typeface="Arial"/>
              </a:rPr>
              <a:t>	</a:t>
            </a:r>
            <a:r>
              <a:rPr lang="en-CA" sz="2000">
                <a:latin typeface="Arial"/>
              </a:rPr>
              <a:t>-prevents the buffer over read</a:t>
            </a:r>
            <a:endParaRPr/>
          </a:p>
          <a:p>
            <a:pPr>
              <a:lnSpc>
                <a:spcPct val="100000"/>
              </a:lnSpc>
            </a:pPr>
            <a:endParaRPr/>
          </a:p>
          <a:p>
            <a:pPr>
              <a:lnSpc>
                <a:spcPct val="100000"/>
              </a:lnSpc>
            </a:pPr>
            <a:r>
              <a:rPr lang="en-CA" sz="2000">
                <a:latin typeface="Arial"/>
              </a:rPr>
              <a:t>Fixed with a simple piece of code</a:t>
            </a:r>
            <a:endParaRPr/>
          </a:p>
          <a:p>
            <a:pPr>
              <a:lnSpc>
                <a:spcPct val="100000"/>
              </a:lnSpc>
            </a:pPr>
            <a:r>
              <a:rPr lang="en-CA" sz="2000">
                <a:solidFill>
                  <a:srgbClr val="000000"/>
                </a:solidFill>
                <a:latin typeface="Arial"/>
              </a:rPr>
              <a:t>If (1 + 2 + payload + 16 &gt; s-&gt;s3-&gt;rrec.length) return 0;</a:t>
            </a:r>
            <a:endParaRPr/>
          </a:p>
          <a:p>
            <a:pPr>
              <a:lnSpc>
                <a:spcPct val="100000"/>
              </a:lnSpc>
            </a:pPr>
            <a:r>
              <a:rPr lang="en-CA" sz="2000">
                <a:solidFill>
                  <a:srgbClr val="000000"/>
                </a:solidFill>
                <a:latin typeface="Arial"/>
              </a:rPr>
              <a:t>	</a:t>
            </a:r>
            <a:r>
              <a:rPr lang="en-CA" sz="2000">
                <a:solidFill>
                  <a:srgbClr val="000000"/>
                </a:solidFill>
                <a:latin typeface="Arial"/>
              </a:rPr>
              <a:t>This discards the Heartbeat request preventing a reply from being constructed if it would trigger the heartbleed bug</a:t>
            </a:r>
            <a:endParaRPr/>
          </a:p>
        </p:txBody>
      </p:sp>
      <p:sp>
        <p:nvSpPr>
          <p:cNvPr id="232" name="TextShape 2"/>
          <p:cNvSpPr txBox="1"/>
          <p:nvPr/>
        </p:nvSpPr>
        <p:spPr>
          <a:xfrm>
            <a:off x="3884760" y="8685360"/>
            <a:ext cx="2971440" cy="458280"/>
          </a:xfrm>
          <a:prstGeom prst="rect">
            <a:avLst/>
          </a:prstGeom>
        </p:spPr>
        <p:txBody>
          <a:bodyPr anchor="b"/>
          <a:p>
            <a:pPr algn="r">
              <a:lnSpc>
                <a:spcPct val="100000"/>
              </a:lnSpc>
            </a:pPr>
            <a:fld id="{9082CE42-5D19-4921-B4CF-6DC9F1CA1DBE}" type="slidenum">
              <a:rPr lang="en-CA" sz="1200">
                <a:solidFill>
                  <a:srgbClr val="000000"/>
                </a:solidFill>
                <a:latin typeface="+mn-lt"/>
                <a:ea typeface="+mn-ea"/>
              </a:rPr>
              <a:t>&lt;number&gt;</a:t>
            </a:fld>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PlaceHolder 1"/>
          <p:cNvSpPr>
            <a:spLocks noGrp="1"/>
          </p:cNvSpPr>
          <p:nvPr>
            <p:ph type="body"/>
          </p:nvPr>
        </p:nvSpPr>
        <p:spPr>
          <a:xfrm>
            <a:off x="685800" y="4400640"/>
            <a:ext cx="5486040" cy="3600000"/>
          </a:xfrm>
          <a:prstGeom prst="rect">
            <a:avLst/>
          </a:prstGeom>
        </p:spPr>
        <p:txBody>
          <a:bodyPr/>
          <a:p>
            <a:pPr>
              <a:lnSpc>
                <a:spcPct val="100000"/>
              </a:lnSpc>
            </a:pPr>
            <a:r>
              <a:rPr lang="en-CA" sz="2000">
                <a:latin typeface="Arial"/>
              </a:rPr>
              <a:t>1) Obtain a packet capture (i.e. via a Man-in-the-Middle attack) which has stream-cipher TLS traffic of encrypted browser requests to a known website, including one where there was likely to be a password sent in an authentication request. The target site may be revealed in the packet capture in the form of a DNS request, or the attacker may be able to find this out with some reconnaissance.</a:t>
            </a:r>
            <a:endParaRPr/>
          </a:p>
          <a:p>
            <a:pPr>
              <a:lnSpc>
                <a:spcPct val="100000"/>
              </a:lnSpc>
            </a:pPr>
            <a:endParaRPr/>
          </a:p>
          <a:p>
            <a:pPr>
              <a:lnSpc>
                <a:spcPct val="100000"/>
              </a:lnSpc>
            </a:pPr>
            <a:r>
              <a:rPr lang="en-CA" sz="2000">
                <a:latin typeface="Arial"/>
              </a:rPr>
              <a:t>2) Obtain a "User-Agent" string from the packet capture or determine which browser the target was using.</a:t>
            </a:r>
            <a:endParaRPr/>
          </a:p>
          <a:p>
            <a:pPr>
              <a:lnSpc>
                <a:spcPct val="100000"/>
              </a:lnSpc>
            </a:pPr>
            <a:endParaRPr/>
          </a:p>
          <a:p>
            <a:pPr>
              <a:lnSpc>
                <a:spcPct val="100000"/>
              </a:lnSpc>
            </a:pPr>
            <a:r>
              <a:rPr lang="en-CA" sz="2000">
                <a:latin typeface="Arial"/>
              </a:rPr>
              <a:t>3) Replicate browser requests to the site using the same browser as determined in (2). This will reveal the lengths of the requests to various pages on the site.</a:t>
            </a:r>
            <a:endParaRPr/>
          </a:p>
          <a:p>
            <a:pPr>
              <a:lnSpc>
                <a:spcPct val="100000"/>
              </a:lnSpc>
            </a:pPr>
            <a:endParaRPr/>
          </a:p>
          <a:p>
            <a:pPr>
              <a:lnSpc>
                <a:spcPct val="100000"/>
              </a:lnSpc>
            </a:pPr>
            <a:r>
              <a:rPr lang="en-CA" sz="2000">
                <a:latin typeface="Arial"/>
              </a:rPr>
              <a:t>4) From the encrypted TLS payloads of the browser requests in the packet capture, extract the lengths of the payloads.</a:t>
            </a:r>
            <a:endParaRPr/>
          </a:p>
          <a:p>
            <a:pPr>
              <a:lnSpc>
                <a:spcPct val="100000"/>
              </a:lnSpc>
            </a:pPr>
            <a:endParaRPr/>
          </a:p>
          <a:p>
            <a:pPr>
              <a:lnSpc>
                <a:spcPct val="100000"/>
              </a:lnSpc>
            </a:pPr>
            <a:r>
              <a:rPr lang="en-CA" sz="2000">
                <a:latin typeface="Arial"/>
              </a:rPr>
              <a:t>5) Compare the Pearson correlation coefficient for the plain-text and encrypted requests. This will enable us to compare plain-text and encrypted request lengths in order to reveal which encrypted TLS requests are for which pages (URLs) of the website.</a:t>
            </a:r>
            <a:endParaRPr/>
          </a:p>
          <a:p>
            <a:pPr>
              <a:lnSpc>
                <a:spcPct val="100000"/>
              </a:lnSpc>
            </a:pPr>
            <a:r>
              <a:rPr lang="en-CA" sz="2000">
                <a:latin typeface="Arial"/>
              </a:rPr>
              <a:t>6) From (5) you should now know which TLS encrypted request is for the login page of the website. You can then subtract the length of the known headers that the browser would send to this page, including any possible cookies that are static enough in length to be determined. Also subtract the length of the posted or queried data containing the user's username that we already know, and anything else that is possible to pre-determine in the request.</a:t>
            </a:r>
            <a:endParaRPr/>
          </a:p>
          <a:p>
            <a:pPr>
              <a:lnSpc>
                <a:spcPct val="100000"/>
              </a:lnSpc>
            </a:pPr>
            <a:endParaRPr/>
          </a:p>
          <a:p>
            <a:pPr>
              <a:lnSpc>
                <a:spcPct val="100000"/>
              </a:lnSpc>
            </a:pPr>
            <a:r>
              <a:rPr lang="en-CA" sz="2000">
                <a:latin typeface="Arial"/>
              </a:rPr>
              <a:t>7) The length you end up with should be the length of the user's password</a:t>
            </a:r>
            <a:endParaRPr/>
          </a:p>
          <a:p>
            <a:pPr>
              <a:lnSpc>
                <a:spcPct val="100000"/>
              </a:lnSpc>
            </a:pPr>
            <a:endParaRPr/>
          </a:p>
        </p:txBody>
      </p:sp>
      <p:sp>
        <p:nvSpPr>
          <p:cNvPr id="234" name="TextShape 2"/>
          <p:cNvSpPr txBox="1"/>
          <p:nvPr/>
        </p:nvSpPr>
        <p:spPr>
          <a:xfrm>
            <a:off x="3884760" y="8685360"/>
            <a:ext cx="2971440" cy="458280"/>
          </a:xfrm>
          <a:prstGeom prst="rect">
            <a:avLst/>
          </a:prstGeom>
        </p:spPr>
        <p:txBody>
          <a:bodyPr anchor="b"/>
          <a:p>
            <a:pPr algn="r">
              <a:lnSpc>
                <a:spcPct val="100000"/>
              </a:lnSpc>
            </a:pPr>
            <a:fld id="{68CD62E5-8D18-4151-8D31-4098A2C97D26}" type="slidenum">
              <a:rPr lang="en-CA" sz="1200">
                <a:solidFill>
                  <a:srgbClr val="000000"/>
                </a:solidFill>
                <a:latin typeface="+mn-lt"/>
                <a:ea typeface="+mn-ea"/>
              </a:rPr>
              <a:t>&lt;number&gt;</a:t>
            </a:fld>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PlaceHolder 1"/>
          <p:cNvSpPr>
            <a:spLocks noGrp="1"/>
          </p:cNvSpPr>
          <p:nvPr>
            <p:ph type="body"/>
          </p:nvPr>
        </p:nvSpPr>
        <p:spPr>
          <a:xfrm>
            <a:off x="685800" y="4400640"/>
            <a:ext cx="5486040" cy="3600000"/>
          </a:xfrm>
          <a:prstGeom prst="rect">
            <a:avLst/>
          </a:prstGeom>
        </p:spPr>
        <p:txBody>
          <a:bodyPr/>
          <a:p>
            <a:endParaRPr/>
          </a:p>
        </p:txBody>
      </p:sp>
      <p:sp>
        <p:nvSpPr>
          <p:cNvPr id="236" name="TextShape 2"/>
          <p:cNvSpPr txBox="1"/>
          <p:nvPr/>
        </p:nvSpPr>
        <p:spPr>
          <a:xfrm>
            <a:off x="3884760" y="8685360"/>
            <a:ext cx="2971440" cy="458280"/>
          </a:xfrm>
          <a:prstGeom prst="rect">
            <a:avLst/>
          </a:prstGeom>
        </p:spPr>
        <p:txBody>
          <a:bodyPr anchor="b"/>
          <a:p>
            <a:pPr algn="r">
              <a:lnSpc>
                <a:spcPct val="100000"/>
              </a:lnSpc>
            </a:pPr>
            <a:fld id="{69AA39EF-47F1-4FD5-992A-2E11B21777E6}" type="slidenum">
              <a:rPr lang="en-CA" sz="1200">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PlaceHolder 1"/>
          <p:cNvSpPr>
            <a:spLocks noGrp="1"/>
          </p:cNvSpPr>
          <p:nvPr>
            <p:ph type="body"/>
          </p:nvPr>
        </p:nvSpPr>
        <p:spPr>
          <a:xfrm>
            <a:off x="685800" y="4400640"/>
            <a:ext cx="5486040" cy="3600000"/>
          </a:xfrm>
          <a:prstGeom prst="rect">
            <a:avLst/>
          </a:prstGeom>
        </p:spPr>
        <p:txBody>
          <a:bodyPr/>
          <a:p>
            <a:r>
              <a:rPr lang="en-CA" sz="2000">
                <a:latin typeface="Arial"/>
              </a:rPr>
              <a:t>-simplest case which may be accomplished by a single connection (v) between the user agent and the origin server.</a:t>
            </a:r>
            <a:endParaRPr/>
          </a:p>
          <a:p>
            <a:r>
              <a:rPr lang="en-CA" sz="2000">
                <a:latin typeface="Arial"/>
              </a:rPr>
              <a:t>-Client initiates a request by establishing a TCP connection to a particular port on a server. An HTTP server listening on that port waits for the client’s request message.</a:t>
            </a:r>
            <a:endParaRPr/>
          </a:p>
          <a:p>
            <a:r>
              <a:rPr lang="en-CA" sz="2000">
                <a:latin typeface="Arial"/>
              </a:rPr>
              <a:t>-Upon receiving the request, the server sends back a status line, such as “HTTP/1.1 200 OK”, and a message of its own.</a:t>
            </a:r>
            <a:endParaRPr/>
          </a:p>
          <a:p>
            <a:r>
              <a:rPr lang="en-CA" sz="2000">
                <a:latin typeface="Arial"/>
              </a:rPr>
              <a:t>-the body of this message is typically the requested resource, although an error message or other information may be returned</a:t>
            </a:r>
            <a:endParaRPr/>
          </a:p>
        </p:txBody>
      </p:sp>
      <p:sp>
        <p:nvSpPr>
          <p:cNvPr id="190" name="TextShape 2"/>
          <p:cNvSpPr txBox="1"/>
          <p:nvPr/>
        </p:nvSpPr>
        <p:spPr>
          <a:xfrm>
            <a:off x="3884760" y="8685360"/>
            <a:ext cx="2971440" cy="458280"/>
          </a:xfrm>
          <a:prstGeom prst="rect">
            <a:avLst/>
          </a:prstGeom>
        </p:spPr>
        <p:txBody>
          <a:bodyPr anchor="b"/>
          <a:p>
            <a:pPr algn="r">
              <a:lnSpc>
                <a:spcPct val="100000"/>
              </a:lnSpc>
            </a:pPr>
            <a:fld id="{B0865C18-B59F-4B64-9C11-8234A503F97F}" type="slidenum">
              <a:rPr lang="en-CA" sz="1200">
                <a:solidFill>
                  <a:srgbClr val="000000"/>
                </a:solidFill>
                <a:latin typeface="+mn-lt"/>
                <a:ea typeface="+mn-ea"/>
              </a:rPr>
              <a:t>&lt;number&gt;</a:t>
            </a:fld>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PlaceHolder 1"/>
          <p:cNvSpPr>
            <a:spLocks noGrp="1"/>
          </p:cNvSpPr>
          <p:nvPr>
            <p:ph type="body"/>
          </p:nvPr>
        </p:nvSpPr>
        <p:spPr>
          <a:xfrm>
            <a:off x="685800" y="4400640"/>
            <a:ext cx="5486040" cy="3600000"/>
          </a:xfrm>
          <a:prstGeom prst="rect">
            <a:avLst/>
          </a:prstGeom>
        </p:spPr>
        <p:txBody>
          <a:bodyPr/>
          <a:p>
            <a:r>
              <a:rPr lang="en-CA" sz="2000">
                <a:latin typeface="Arial"/>
              </a:rPr>
              <a:t>Always use HTTPS over HTTP</a:t>
            </a:r>
            <a:endParaRPr/>
          </a:p>
          <a:p>
            <a:r>
              <a:rPr lang="en-CA" sz="2000">
                <a:latin typeface="Arial"/>
              </a:rPr>
              <a:t>	</a:t>
            </a:r>
            <a:r>
              <a:rPr lang="en-CA" sz="2000">
                <a:latin typeface="Arial"/>
              </a:rPr>
              <a:t>-some encryption is better than no encryption</a:t>
            </a:r>
            <a:endParaRPr/>
          </a:p>
          <a:p>
            <a:endParaRPr/>
          </a:p>
          <a:p>
            <a:r>
              <a:rPr lang="en-CA" sz="2000">
                <a:latin typeface="Arial"/>
              </a:rPr>
              <a:t>Even if you think you have a secure connection this may not always be the case</a:t>
            </a:r>
            <a:endParaRPr/>
          </a:p>
          <a:p>
            <a:r>
              <a:rPr lang="en-CA" sz="2000">
                <a:latin typeface="Arial"/>
              </a:rPr>
              <a:t>	</a:t>
            </a:r>
            <a:r>
              <a:rPr lang="en-CA" sz="2000">
                <a:latin typeface="Arial"/>
              </a:rPr>
              <a:t>-just be smart what you’re doing on the internet</a:t>
            </a:r>
            <a:endParaRPr/>
          </a:p>
        </p:txBody>
      </p:sp>
      <p:sp>
        <p:nvSpPr>
          <p:cNvPr id="238" name="TextShape 2"/>
          <p:cNvSpPr txBox="1"/>
          <p:nvPr/>
        </p:nvSpPr>
        <p:spPr>
          <a:xfrm>
            <a:off x="3884760" y="8685360"/>
            <a:ext cx="2971440" cy="458280"/>
          </a:xfrm>
          <a:prstGeom prst="rect">
            <a:avLst/>
          </a:prstGeom>
        </p:spPr>
        <p:txBody>
          <a:bodyPr anchor="b"/>
          <a:p>
            <a:pPr algn="r">
              <a:lnSpc>
                <a:spcPct val="100000"/>
              </a:lnSpc>
            </a:pPr>
            <a:fld id="{D822AFFE-23A7-43C4-A044-6592BB67D7F2}" type="slidenum">
              <a:rPr lang="en-CA" sz="1200">
                <a:solidFill>
                  <a:srgbClr val="000000"/>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PlaceHolder 1"/>
          <p:cNvSpPr>
            <a:spLocks noGrp="1"/>
          </p:cNvSpPr>
          <p:nvPr>
            <p:ph type="body"/>
          </p:nvPr>
        </p:nvSpPr>
        <p:spPr>
          <a:xfrm>
            <a:off x="685800" y="4400640"/>
            <a:ext cx="5486040" cy="3600000"/>
          </a:xfrm>
          <a:prstGeom prst="rect">
            <a:avLst/>
          </a:prstGeom>
        </p:spPr>
        <p:txBody>
          <a:bodyPr/>
          <a:p>
            <a:r>
              <a:rPr lang="en-CA" sz="2000">
                <a:latin typeface="Arial"/>
              </a:rPr>
              <a:t>GET: requests a representation of the specified resource. </a:t>
            </a:r>
            <a:endParaRPr/>
          </a:p>
          <a:p>
            <a:r>
              <a:rPr lang="en-CA" sz="2000">
                <a:latin typeface="Arial"/>
              </a:rPr>
              <a:t>	</a:t>
            </a:r>
            <a:r>
              <a:rPr lang="en-CA" sz="2000">
                <a:latin typeface="Arial"/>
              </a:rPr>
              <a:t>-Requests using get should only retrieve data and should have no other effect</a:t>
            </a:r>
            <a:endParaRPr/>
          </a:p>
          <a:p>
            <a:r>
              <a:rPr lang="en-CA" sz="2000">
                <a:latin typeface="Arial"/>
              </a:rPr>
              <a:t>HEAD: Asks for a response identical to that of the GET request, but without the response body</a:t>
            </a:r>
            <a:endParaRPr/>
          </a:p>
          <a:p>
            <a:r>
              <a:rPr lang="en-CA" sz="2000">
                <a:latin typeface="Arial"/>
              </a:rPr>
              <a:t>	</a:t>
            </a:r>
            <a:r>
              <a:rPr lang="en-CA" sz="2000">
                <a:latin typeface="Arial"/>
              </a:rPr>
              <a:t>-useful for retrieving meta-info written in headers </a:t>
            </a:r>
            <a:endParaRPr/>
          </a:p>
          <a:p>
            <a:r>
              <a:rPr lang="en-CA" sz="2000">
                <a:latin typeface="Arial"/>
              </a:rPr>
              <a:t>POST: requests that the server accept the entity enclosed in the request</a:t>
            </a:r>
            <a:endParaRPr/>
          </a:p>
          <a:p>
            <a:r>
              <a:rPr lang="en-CA" sz="2000">
                <a:latin typeface="Arial"/>
              </a:rPr>
              <a:t>	</a:t>
            </a:r>
            <a:r>
              <a:rPr lang="en-CA" sz="2000">
                <a:latin typeface="Arial"/>
              </a:rPr>
              <a:t>-Data posted may be an annotation, a message, a block of data that is being submitted to a webform etc.</a:t>
            </a:r>
            <a:endParaRPr/>
          </a:p>
          <a:p>
            <a:r>
              <a:rPr lang="en-CA" sz="2000">
                <a:latin typeface="Arial"/>
              </a:rPr>
              <a:t>PUT: requests that some file be sent from the server to the client</a:t>
            </a:r>
            <a:endParaRPr/>
          </a:p>
          <a:p>
            <a:r>
              <a:rPr lang="en-CA" sz="2000">
                <a:latin typeface="Arial"/>
              </a:rPr>
              <a:t>TRACE: echoes the received request so that a client can see what (if any_ changes or additions have been made by intermediate servers</a:t>
            </a:r>
            <a:endParaRPr/>
          </a:p>
          <a:p>
            <a:r>
              <a:rPr lang="en-CA" sz="2000">
                <a:latin typeface="Arial"/>
              </a:rPr>
              <a:t>CONNECT: converts the request connection to a transparent TCP/IP tunnel, usually to facilitate SSL encrypted commination through an unencrypted HTTP proxy</a:t>
            </a:r>
            <a:endParaRPr/>
          </a:p>
          <a:p>
            <a:r>
              <a:rPr lang="en-CA" sz="2000">
                <a:latin typeface="Arial"/>
              </a:rPr>
              <a:t>OPTION: returns the HTTP method that the server supports for the specified URL</a:t>
            </a:r>
            <a:endParaRPr/>
          </a:p>
        </p:txBody>
      </p:sp>
      <p:sp>
        <p:nvSpPr>
          <p:cNvPr id="192" name="TextShape 2"/>
          <p:cNvSpPr txBox="1"/>
          <p:nvPr/>
        </p:nvSpPr>
        <p:spPr>
          <a:xfrm>
            <a:off x="3884760" y="8685360"/>
            <a:ext cx="2971440" cy="458280"/>
          </a:xfrm>
          <a:prstGeom prst="rect">
            <a:avLst/>
          </a:prstGeom>
        </p:spPr>
        <p:txBody>
          <a:bodyPr anchor="b"/>
          <a:p>
            <a:pPr algn="r">
              <a:lnSpc>
                <a:spcPct val="100000"/>
              </a:lnSpc>
            </a:pPr>
            <a:fld id="{62E5723D-A793-4B98-B59E-7FA53FD60E5C}" type="slidenum">
              <a:rPr lang="en-CA" sz="1200">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400640"/>
            <a:ext cx="5486040" cy="3600000"/>
          </a:xfrm>
          <a:prstGeom prst="rect">
            <a:avLst/>
          </a:prstGeom>
        </p:spPr>
        <p:txBody>
          <a:bodyPr/>
          <a:p>
            <a:r>
              <a:rPr lang="en-CA" sz="2000">
                <a:latin typeface="Arial"/>
              </a:rPr>
              <a:t>1xx: class of status code indicates a provisional response, consisting only of the status-line and optional headers</a:t>
            </a:r>
            <a:endParaRPr/>
          </a:p>
          <a:p>
            <a:r>
              <a:rPr lang="en-CA" sz="2000">
                <a:latin typeface="Arial"/>
              </a:rPr>
              <a:t>	</a:t>
            </a:r>
            <a:r>
              <a:rPr lang="en-CA" sz="2000">
                <a:latin typeface="Arial"/>
              </a:rPr>
              <a:t>-HTTP/1.0 did not define any 1xx status codes, servers must not send a 1xx response to an HTTP/1.0 client</a:t>
            </a:r>
            <a:endParaRPr/>
          </a:p>
          <a:p>
            <a:r>
              <a:rPr lang="en-CA" sz="2000">
                <a:latin typeface="Arial"/>
              </a:rPr>
              <a:t>100 (Continue): means that the server has received the request headers and that the client should proceed to send the request body</a:t>
            </a:r>
            <a:endParaRPr/>
          </a:p>
          <a:p>
            <a:endParaRPr/>
          </a:p>
          <a:p>
            <a:r>
              <a:rPr lang="en-CA" sz="2000">
                <a:latin typeface="Arial"/>
              </a:rPr>
              <a:t>2xx:  class of status codes indicates the action requested by the client was received, understood and accepted and processed successfully</a:t>
            </a:r>
            <a:endParaRPr/>
          </a:p>
          <a:p>
            <a:endParaRPr/>
          </a:p>
          <a:p>
            <a:r>
              <a:rPr lang="en-CA" sz="2000">
                <a:latin typeface="Arial"/>
              </a:rPr>
              <a:t>3xx: class of status codes indicates the client must take additional action to complete the request</a:t>
            </a:r>
            <a:endParaRPr/>
          </a:p>
          <a:p>
            <a:r>
              <a:rPr lang="en-CA" sz="2000">
                <a:latin typeface="Arial"/>
              </a:rPr>
              <a:t>	</a:t>
            </a:r>
            <a:r>
              <a:rPr lang="en-CA" sz="2000">
                <a:latin typeface="Arial"/>
              </a:rPr>
              <a:t>-Many of these codes are used in URL redirection</a:t>
            </a:r>
            <a:endParaRPr/>
          </a:p>
          <a:p>
            <a:endParaRPr/>
          </a:p>
          <a:p>
            <a:r>
              <a:rPr lang="en-CA" sz="2000">
                <a:latin typeface="Arial"/>
              </a:rPr>
              <a:t>4xx: class of status code intended for cases In which the client seems to have errored </a:t>
            </a:r>
            <a:endParaRPr/>
          </a:p>
          <a:p>
            <a:endParaRPr/>
          </a:p>
          <a:p>
            <a:r>
              <a:rPr lang="en-CA" sz="2000">
                <a:latin typeface="Arial"/>
              </a:rPr>
              <a:t>5xx: Server failed to fulfill an apparently valid request</a:t>
            </a:r>
            <a:endParaRPr/>
          </a:p>
        </p:txBody>
      </p:sp>
      <p:sp>
        <p:nvSpPr>
          <p:cNvPr id="194" name="TextShape 2"/>
          <p:cNvSpPr txBox="1"/>
          <p:nvPr/>
        </p:nvSpPr>
        <p:spPr>
          <a:xfrm>
            <a:off x="3884760" y="8685360"/>
            <a:ext cx="2971440" cy="458280"/>
          </a:xfrm>
          <a:prstGeom prst="rect">
            <a:avLst/>
          </a:prstGeom>
        </p:spPr>
        <p:txBody>
          <a:bodyPr anchor="b"/>
          <a:p>
            <a:pPr algn="r">
              <a:lnSpc>
                <a:spcPct val="100000"/>
              </a:lnSpc>
            </a:pPr>
            <a:fld id="{68C79642-F8EC-4A59-84C2-D164CD9845F6}" type="slidenum">
              <a:rPr lang="en-CA" sz="1200">
                <a:solidFill>
                  <a:srgbClr val="000000"/>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PlaceHolder 1"/>
          <p:cNvSpPr>
            <a:spLocks noGrp="1"/>
          </p:cNvSpPr>
          <p:nvPr>
            <p:ph type="body"/>
          </p:nvPr>
        </p:nvSpPr>
        <p:spPr>
          <a:xfrm>
            <a:off x="685800" y="4400640"/>
            <a:ext cx="5486040" cy="3600000"/>
          </a:xfrm>
          <a:prstGeom prst="rect">
            <a:avLst/>
          </a:prstGeom>
        </p:spPr>
        <p:txBody>
          <a:bodyPr/>
          <a:p>
            <a:endParaRPr/>
          </a:p>
        </p:txBody>
      </p:sp>
      <p:sp>
        <p:nvSpPr>
          <p:cNvPr id="196" name="TextShape 2"/>
          <p:cNvSpPr txBox="1"/>
          <p:nvPr/>
        </p:nvSpPr>
        <p:spPr>
          <a:xfrm>
            <a:off x="3884760" y="8685360"/>
            <a:ext cx="2971440" cy="458280"/>
          </a:xfrm>
          <a:prstGeom prst="rect">
            <a:avLst/>
          </a:prstGeom>
        </p:spPr>
        <p:txBody>
          <a:bodyPr anchor="b"/>
          <a:p>
            <a:pPr algn="r">
              <a:lnSpc>
                <a:spcPct val="100000"/>
              </a:lnSpc>
            </a:pPr>
            <a:fld id="{4FFF4B3D-4155-49F5-BF09-A9BFBC00CA4B}" type="slidenum">
              <a:rPr lang="en-CA" sz="1200">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PlaceHolder 1"/>
          <p:cNvSpPr>
            <a:spLocks noGrp="1"/>
          </p:cNvSpPr>
          <p:nvPr>
            <p:ph type="body"/>
          </p:nvPr>
        </p:nvSpPr>
        <p:spPr>
          <a:xfrm>
            <a:off x="685800" y="4400640"/>
            <a:ext cx="5486040" cy="3600000"/>
          </a:xfrm>
          <a:prstGeom prst="rect">
            <a:avLst/>
          </a:prstGeom>
        </p:spPr>
        <p:txBody>
          <a:bodyPr/>
          <a:p>
            <a:r>
              <a:rPr lang="en-CA" sz="2000">
                <a:latin typeface="Arial"/>
              </a:rPr>
              <a:t>ETag: An identifier for a specific version of a resource, often a message digest</a:t>
            </a:r>
            <a:endParaRPr/>
          </a:p>
          <a:p>
            <a:r>
              <a:rPr lang="en-CA" sz="2000">
                <a:latin typeface="Arial"/>
              </a:rPr>
              <a:t>Accept-Ranges: What partial content range types this server supports</a:t>
            </a:r>
            <a:endParaRPr/>
          </a:p>
          <a:p>
            <a:r>
              <a:rPr lang="en-CA" sz="2000">
                <a:latin typeface="Arial"/>
              </a:rPr>
              <a:t>Content-Length: The length of the response body in octets</a:t>
            </a:r>
            <a:endParaRPr/>
          </a:p>
          <a:p>
            <a:endParaRPr/>
          </a:p>
          <a:p>
            <a:r>
              <a:rPr lang="en-CA" sz="2000">
                <a:latin typeface="Arial"/>
              </a:rPr>
              <a:t>telnet localhost 80</a:t>
            </a:r>
            <a:endParaRPr/>
          </a:p>
          <a:p>
            <a:r>
              <a:rPr lang="en-CA" sz="2000">
                <a:latin typeface="Arial"/>
              </a:rPr>
              <a:t>GET /index.html HTTP/1.1</a:t>
            </a:r>
            <a:endParaRPr/>
          </a:p>
          <a:p>
            <a:r>
              <a:rPr lang="en-CA" sz="2000">
                <a:latin typeface="Arial"/>
              </a:rPr>
              <a:t>HOST: localhost</a:t>
            </a:r>
            <a:endParaRPr/>
          </a:p>
          <a:p>
            <a:endParaRPr/>
          </a:p>
          <a:p>
            <a:endParaRPr/>
          </a:p>
        </p:txBody>
      </p:sp>
      <p:sp>
        <p:nvSpPr>
          <p:cNvPr id="198" name="TextShape 2"/>
          <p:cNvSpPr txBox="1"/>
          <p:nvPr/>
        </p:nvSpPr>
        <p:spPr>
          <a:xfrm>
            <a:off x="3884760" y="8685360"/>
            <a:ext cx="2971440" cy="458280"/>
          </a:xfrm>
          <a:prstGeom prst="rect">
            <a:avLst/>
          </a:prstGeom>
        </p:spPr>
        <p:txBody>
          <a:bodyPr anchor="b"/>
          <a:p>
            <a:pPr algn="r">
              <a:lnSpc>
                <a:spcPct val="100000"/>
              </a:lnSpc>
            </a:pPr>
            <a:fld id="{49ADD9B2-F09C-4D81-80BE-DF580E31EBF9}" type="slidenum">
              <a:rPr lang="en-CA" sz="1200">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29" name="PlaceHolder 2"/>
          <p:cNvSpPr>
            <a:spLocks noGrp="1"/>
          </p:cNvSpPr>
          <p:nvPr>
            <p:ph type="body"/>
          </p:nvPr>
        </p:nvSpPr>
        <p:spPr>
          <a:xfrm>
            <a:off x="594360" y="2194560"/>
            <a:ext cx="7954920" cy="1940760"/>
          </a:xfrm>
          <a:prstGeom prst="rect">
            <a:avLst/>
          </a:prstGeom>
        </p:spPr>
        <p:txBody>
          <a:bodyPr lIns="0" rIns="0" tIns="0" bIns="0"/>
          <a:p>
            <a:endParaRPr/>
          </a:p>
        </p:txBody>
      </p:sp>
      <p:sp>
        <p:nvSpPr>
          <p:cNvPr id="30" name="PlaceHolder 3"/>
          <p:cNvSpPr>
            <a:spLocks noGrp="1"/>
          </p:cNvSpPr>
          <p:nvPr>
            <p:ph type="body"/>
          </p:nvPr>
        </p:nvSpPr>
        <p:spPr>
          <a:xfrm>
            <a:off x="594360" y="4320000"/>
            <a:ext cx="7954920" cy="19407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32" name="PlaceHolder 2"/>
          <p:cNvSpPr>
            <a:spLocks noGrp="1"/>
          </p:cNvSpPr>
          <p:nvPr>
            <p:ph type="body"/>
          </p:nvPr>
        </p:nvSpPr>
        <p:spPr>
          <a:xfrm>
            <a:off x="594360" y="2194560"/>
            <a:ext cx="3881880" cy="1940760"/>
          </a:xfrm>
          <a:prstGeom prst="rect">
            <a:avLst/>
          </a:prstGeom>
        </p:spPr>
        <p:txBody>
          <a:bodyPr lIns="0" rIns="0" tIns="0" bIns="0"/>
          <a:p>
            <a:endParaRPr/>
          </a:p>
        </p:txBody>
      </p:sp>
      <p:sp>
        <p:nvSpPr>
          <p:cNvPr id="33" name="PlaceHolder 3"/>
          <p:cNvSpPr>
            <a:spLocks noGrp="1"/>
          </p:cNvSpPr>
          <p:nvPr>
            <p:ph type="body"/>
          </p:nvPr>
        </p:nvSpPr>
        <p:spPr>
          <a:xfrm>
            <a:off x="4670640" y="2194560"/>
            <a:ext cx="3881880" cy="1940760"/>
          </a:xfrm>
          <a:prstGeom prst="rect">
            <a:avLst/>
          </a:prstGeom>
        </p:spPr>
        <p:txBody>
          <a:bodyPr lIns="0" rIns="0" tIns="0" bIns="0"/>
          <a:p>
            <a:endParaRPr/>
          </a:p>
        </p:txBody>
      </p:sp>
      <p:sp>
        <p:nvSpPr>
          <p:cNvPr id="34" name="PlaceHolder 4"/>
          <p:cNvSpPr>
            <a:spLocks noGrp="1"/>
          </p:cNvSpPr>
          <p:nvPr>
            <p:ph type="body"/>
          </p:nvPr>
        </p:nvSpPr>
        <p:spPr>
          <a:xfrm>
            <a:off x="4670640" y="4320000"/>
            <a:ext cx="3881880" cy="1940760"/>
          </a:xfrm>
          <a:prstGeom prst="rect">
            <a:avLst/>
          </a:prstGeom>
        </p:spPr>
        <p:txBody>
          <a:bodyPr lIns="0" rIns="0" tIns="0" bIns="0"/>
          <a:p>
            <a:endParaRPr/>
          </a:p>
        </p:txBody>
      </p:sp>
      <p:sp>
        <p:nvSpPr>
          <p:cNvPr id="35" name="PlaceHolder 5"/>
          <p:cNvSpPr>
            <a:spLocks noGrp="1"/>
          </p:cNvSpPr>
          <p:nvPr>
            <p:ph type="body"/>
          </p:nvPr>
        </p:nvSpPr>
        <p:spPr>
          <a:xfrm>
            <a:off x="594360" y="4320000"/>
            <a:ext cx="3881880" cy="19407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37" name="PlaceHolder 2"/>
          <p:cNvSpPr>
            <a:spLocks noGrp="1"/>
          </p:cNvSpPr>
          <p:nvPr>
            <p:ph type="body"/>
          </p:nvPr>
        </p:nvSpPr>
        <p:spPr>
          <a:xfrm>
            <a:off x="594360" y="2194560"/>
            <a:ext cx="7954920" cy="4068720"/>
          </a:xfrm>
          <a:prstGeom prst="rect">
            <a:avLst/>
          </a:prstGeom>
        </p:spPr>
        <p:txBody>
          <a:bodyPr lIns="0" rIns="0" tIns="0" bIns="0"/>
          <a:p>
            <a:endParaRPr/>
          </a:p>
        </p:txBody>
      </p:sp>
      <p:sp>
        <p:nvSpPr>
          <p:cNvPr id="38" name="PlaceHolder 3"/>
          <p:cNvSpPr>
            <a:spLocks noGrp="1"/>
          </p:cNvSpPr>
          <p:nvPr>
            <p:ph type="body"/>
          </p:nvPr>
        </p:nvSpPr>
        <p:spPr>
          <a:xfrm>
            <a:off x="594360" y="2194560"/>
            <a:ext cx="7954920" cy="4068720"/>
          </a:xfrm>
          <a:prstGeom prst="rect">
            <a:avLst/>
          </a:prstGeom>
        </p:spPr>
        <p:txBody>
          <a:bodyPr lIns="0" rIns="0" tIns="0" bIns="0"/>
          <a:p>
            <a:endParaRPr/>
          </a:p>
        </p:txBody>
      </p:sp>
      <p:pic>
        <p:nvPicPr>
          <p:cNvPr id="39" name="" descr=""/>
          <p:cNvPicPr/>
          <p:nvPr/>
        </p:nvPicPr>
        <p:blipFill>
          <a:blip r:embed="rId2"/>
          <a:stretch>
            <a:fillRect/>
          </a:stretch>
        </p:blipFill>
        <p:spPr>
          <a:xfrm>
            <a:off x="2021760" y="2194560"/>
            <a:ext cx="5099400" cy="4068720"/>
          </a:xfrm>
          <a:prstGeom prst="rect">
            <a:avLst/>
          </a:prstGeom>
          <a:ln>
            <a:noFill/>
          </a:ln>
        </p:spPr>
      </p:pic>
      <p:pic>
        <p:nvPicPr>
          <p:cNvPr id="40" name="" descr=""/>
          <p:cNvPicPr/>
          <p:nvPr/>
        </p:nvPicPr>
        <p:blipFill>
          <a:blip r:embed="rId3"/>
          <a:stretch>
            <a:fillRect/>
          </a:stretch>
        </p:blipFill>
        <p:spPr>
          <a:xfrm>
            <a:off x="2021760" y="2194560"/>
            <a:ext cx="5099400" cy="40687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48" name="PlaceHolder 2"/>
          <p:cNvSpPr>
            <a:spLocks noGrp="1"/>
          </p:cNvSpPr>
          <p:nvPr>
            <p:ph type="subTitle"/>
          </p:nvPr>
        </p:nvSpPr>
        <p:spPr>
          <a:xfrm>
            <a:off x="594360" y="2194560"/>
            <a:ext cx="7954920" cy="40690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50" name="PlaceHolder 2"/>
          <p:cNvSpPr>
            <a:spLocks noGrp="1"/>
          </p:cNvSpPr>
          <p:nvPr>
            <p:ph type="body"/>
          </p:nvPr>
        </p:nvSpPr>
        <p:spPr>
          <a:xfrm>
            <a:off x="594360" y="2194560"/>
            <a:ext cx="7954920" cy="40687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52" name="PlaceHolder 2"/>
          <p:cNvSpPr>
            <a:spLocks noGrp="1"/>
          </p:cNvSpPr>
          <p:nvPr>
            <p:ph type="body"/>
          </p:nvPr>
        </p:nvSpPr>
        <p:spPr>
          <a:xfrm>
            <a:off x="594360" y="2194560"/>
            <a:ext cx="3881880" cy="4068720"/>
          </a:xfrm>
          <a:prstGeom prst="rect">
            <a:avLst/>
          </a:prstGeom>
        </p:spPr>
        <p:txBody>
          <a:bodyPr lIns="0" rIns="0" tIns="0" bIns="0"/>
          <a:p>
            <a:endParaRPr/>
          </a:p>
        </p:txBody>
      </p:sp>
      <p:sp>
        <p:nvSpPr>
          <p:cNvPr id="53" name="PlaceHolder 3"/>
          <p:cNvSpPr>
            <a:spLocks noGrp="1"/>
          </p:cNvSpPr>
          <p:nvPr>
            <p:ph type="body"/>
          </p:nvPr>
        </p:nvSpPr>
        <p:spPr>
          <a:xfrm>
            <a:off x="4670640" y="2194560"/>
            <a:ext cx="3881880" cy="40687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2171880" y="764280"/>
            <a:ext cx="6377760" cy="129312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2171880" y="764280"/>
            <a:ext cx="6377760" cy="59940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57" name="PlaceHolder 2"/>
          <p:cNvSpPr>
            <a:spLocks noGrp="1"/>
          </p:cNvSpPr>
          <p:nvPr>
            <p:ph type="body"/>
          </p:nvPr>
        </p:nvSpPr>
        <p:spPr>
          <a:xfrm>
            <a:off x="594360" y="2194560"/>
            <a:ext cx="3881880" cy="1940760"/>
          </a:xfrm>
          <a:prstGeom prst="rect">
            <a:avLst/>
          </a:prstGeom>
        </p:spPr>
        <p:txBody>
          <a:bodyPr lIns="0" rIns="0" tIns="0" bIns="0"/>
          <a:p>
            <a:endParaRPr/>
          </a:p>
        </p:txBody>
      </p:sp>
      <p:sp>
        <p:nvSpPr>
          <p:cNvPr id="58" name="PlaceHolder 3"/>
          <p:cNvSpPr>
            <a:spLocks noGrp="1"/>
          </p:cNvSpPr>
          <p:nvPr>
            <p:ph type="body"/>
          </p:nvPr>
        </p:nvSpPr>
        <p:spPr>
          <a:xfrm>
            <a:off x="594360" y="4320000"/>
            <a:ext cx="3881880" cy="1940760"/>
          </a:xfrm>
          <a:prstGeom prst="rect">
            <a:avLst/>
          </a:prstGeom>
        </p:spPr>
        <p:txBody>
          <a:bodyPr lIns="0" rIns="0" tIns="0" bIns="0"/>
          <a:p>
            <a:endParaRPr/>
          </a:p>
        </p:txBody>
      </p:sp>
      <p:sp>
        <p:nvSpPr>
          <p:cNvPr id="59" name="PlaceHolder 4"/>
          <p:cNvSpPr>
            <a:spLocks noGrp="1"/>
          </p:cNvSpPr>
          <p:nvPr>
            <p:ph type="body"/>
          </p:nvPr>
        </p:nvSpPr>
        <p:spPr>
          <a:xfrm>
            <a:off x="4670640" y="2194560"/>
            <a:ext cx="3881880" cy="40687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8" name="PlaceHolder 2"/>
          <p:cNvSpPr>
            <a:spLocks noGrp="1"/>
          </p:cNvSpPr>
          <p:nvPr>
            <p:ph type="subTitle"/>
          </p:nvPr>
        </p:nvSpPr>
        <p:spPr>
          <a:xfrm>
            <a:off x="594360" y="2194560"/>
            <a:ext cx="7954920" cy="40690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61" name="PlaceHolder 2"/>
          <p:cNvSpPr>
            <a:spLocks noGrp="1"/>
          </p:cNvSpPr>
          <p:nvPr>
            <p:ph type="body"/>
          </p:nvPr>
        </p:nvSpPr>
        <p:spPr>
          <a:xfrm>
            <a:off x="594360" y="2194560"/>
            <a:ext cx="3881880" cy="4068720"/>
          </a:xfrm>
          <a:prstGeom prst="rect">
            <a:avLst/>
          </a:prstGeom>
        </p:spPr>
        <p:txBody>
          <a:bodyPr lIns="0" rIns="0" tIns="0" bIns="0"/>
          <a:p>
            <a:endParaRPr/>
          </a:p>
        </p:txBody>
      </p:sp>
      <p:sp>
        <p:nvSpPr>
          <p:cNvPr id="62" name="PlaceHolder 3"/>
          <p:cNvSpPr>
            <a:spLocks noGrp="1"/>
          </p:cNvSpPr>
          <p:nvPr>
            <p:ph type="body"/>
          </p:nvPr>
        </p:nvSpPr>
        <p:spPr>
          <a:xfrm>
            <a:off x="4670640" y="2194560"/>
            <a:ext cx="3881880" cy="1940760"/>
          </a:xfrm>
          <a:prstGeom prst="rect">
            <a:avLst/>
          </a:prstGeom>
        </p:spPr>
        <p:txBody>
          <a:bodyPr lIns="0" rIns="0" tIns="0" bIns="0"/>
          <a:p>
            <a:endParaRPr/>
          </a:p>
        </p:txBody>
      </p:sp>
      <p:sp>
        <p:nvSpPr>
          <p:cNvPr id="63" name="PlaceHolder 4"/>
          <p:cNvSpPr>
            <a:spLocks noGrp="1"/>
          </p:cNvSpPr>
          <p:nvPr>
            <p:ph type="body"/>
          </p:nvPr>
        </p:nvSpPr>
        <p:spPr>
          <a:xfrm>
            <a:off x="4670640" y="4320000"/>
            <a:ext cx="3881880" cy="19407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65" name="PlaceHolder 2"/>
          <p:cNvSpPr>
            <a:spLocks noGrp="1"/>
          </p:cNvSpPr>
          <p:nvPr>
            <p:ph type="body"/>
          </p:nvPr>
        </p:nvSpPr>
        <p:spPr>
          <a:xfrm>
            <a:off x="594360" y="2194560"/>
            <a:ext cx="3881880" cy="1940760"/>
          </a:xfrm>
          <a:prstGeom prst="rect">
            <a:avLst/>
          </a:prstGeom>
        </p:spPr>
        <p:txBody>
          <a:bodyPr lIns="0" rIns="0" tIns="0" bIns="0"/>
          <a:p>
            <a:endParaRPr/>
          </a:p>
        </p:txBody>
      </p:sp>
      <p:sp>
        <p:nvSpPr>
          <p:cNvPr id="66" name="PlaceHolder 3"/>
          <p:cNvSpPr>
            <a:spLocks noGrp="1"/>
          </p:cNvSpPr>
          <p:nvPr>
            <p:ph type="body"/>
          </p:nvPr>
        </p:nvSpPr>
        <p:spPr>
          <a:xfrm>
            <a:off x="4670640" y="2194560"/>
            <a:ext cx="3881880" cy="1940760"/>
          </a:xfrm>
          <a:prstGeom prst="rect">
            <a:avLst/>
          </a:prstGeom>
        </p:spPr>
        <p:txBody>
          <a:bodyPr lIns="0" rIns="0" tIns="0" bIns="0"/>
          <a:p>
            <a:endParaRPr/>
          </a:p>
        </p:txBody>
      </p:sp>
      <p:sp>
        <p:nvSpPr>
          <p:cNvPr id="67" name="PlaceHolder 4"/>
          <p:cNvSpPr>
            <a:spLocks noGrp="1"/>
          </p:cNvSpPr>
          <p:nvPr>
            <p:ph type="body"/>
          </p:nvPr>
        </p:nvSpPr>
        <p:spPr>
          <a:xfrm>
            <a:off x="594360" y="4320000"/>
            <a:ext cx="7954920" cy="19407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69" name="PlaceHolder 2"/>
          <p:cNvSpPr>
            <a:spLocks noGrp="1"/>
          </p:cNvSpPr>
          <p:nvPr>
            <p:ph type="body"/>
          </p:nvPr>
        </p:nvSpPr>
        <p:spPr>
          <a:xfrm>
            <a:off x="594360" y="2194560"/>
            <a:ext cx="7954920" cy="1940760"/>
          </a:xfrm>
          <a:prstGeom prst="rect">
            <a:avLst/>
          </a:prstGeom>
        </p:spPr>
        <p:txBody>
          <a:bodyPr lIns="0" rIns="0" tIns="0" bIns="0"/>
          <a:p>
            <a:endParaRPr/>
          </a:p>
        </p:txBody>
      </p:sp>
      <p:sp>
        <p:nvSpPr>
          <p:cNvPr id="70" name="PlaceHolder 3"/>
          <p:cNvSpPr>
            <a:spLocks noGrp="1"/>
          </p:cNvSpPr>
          <p:nvPr>
            <p:ph type="body"/>
          </p:nvPr>
        </p:nvSpPr>
        <p:spPr>
          <a:xfrm>
            <a:off x="594360" y="4320000"/>
            <a:ext cx="7954920" cy="19407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72" name="PlaceHolder 2"/>
          <p:cNvSpPr>
            <a:spLocks noGrp="1"/>
          </p:cNvSpPr>
          <p:nvPr>
            <p:ph type="body"/>
          </p:nvPr>
        </p:nvSpPr>
        <p:spPr>
          <a:xfrm>
            <a:off x="594360" y="2194560"/>
            <a:ext cx="3881880" cy="1940760"/>
          </a:xfrm>
          <a:prstGeom prst="rect">
            <a:avLst/>
          </a:prstGeom>
        </p:spPr>
        <p:txBody>
          <a:bodyPr lIns="0" rIns="0" tIns="0" bIns="0"/>
          <a:p>
            <a:endParaRPr/>
          </a:p>
        </p:txBody>
      </p:sp>
      <p:sp>
        <p:nvSpPr>
          <p:cNvPr id="73" name="PlaceHolder 3"/>
          <p:cNvSpPr>
            <a:spLocks noGrp="1"/>
          </p:cNvSpPr>
          <p:nvPr>
            <p:ph type="body"/>
          </p:nvPr>
        </p:nvSpPr>
        <p:spPr>
          <a:xfrm>
            <a:off x="4670640" y="2194560"/>
            <a:ext cx="3881880" cy="1940760"/>
          </a:xfrm>
          <a:prstGeom prst="rect">
            <a:avLst/>
          </a:prstGeom>
        </p:spPr>
        <p:txBody>
          <a:bodyPr lIns="0" rIns="0" tIns="0" bIns="0"/>
          <a:p>
            <a:endParaRPr/>
          </a:p>
        </p:txBody>
      </p:sp>
      <p:sp>
        <p:nvSpPr>
          <p:cNvPr id="74" name="PlaceHolder 4"/>
          <p:cNvSpPr>
            <a:spLocks noGrp="1"/>
          </p:cNvSpPr>
          <p:nvPr>
            <p:ph type="body"/>
          </p:nvPr>
        </p:nvSpPr>
        <p:spPr>
          <a:xfrm>
            <a:off x="4670640" y="4320000"/>
            <a:ext cx="3881880" cy="1940760"/>
          </a:xfrm>
          <a:prstGeom prst="rect">
            <a:avLst/>
          </a:prstGeom>
        </p:spPr>
        <p:txBody>
          <a:bodyPr lIns="0" rIns="0" tIns="0" bIns="0"/>
          <a:p>
            <a:endParaRPr/>
          </a:p>
        </p:txBody>
      </p:sp>
      <p:sp>
        <p:nvSpPr>
          <p:cNvPr id="75" name="PlaceHolder 5"/>
          <p:cNvSpPr>
            <a:spLocks noGrp="1"/>
          </p:cNvSpPr>
          <p:nvPr>
            <p:ph type="body"/>
          </p:nvPr>
        </p:nvSpPr>
        <p:spPr>
          <a:xfrm>
            <a:off x="594360" y="4320000"/>
            <a:ext cx="3881880" cy="19407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77" name="PlaceHolder 2"/>
          <p:cNvSpPr>
            <a:spLocks noGrp="1"/>
          </p:cNvSpPr>
          <p:nvPr>
            <p:ph type="body"/>
          </p:nvPr>
        </p:nvSpPr>
        <p:spPr>
          <a:xfrm>
            <a:off x="594360" y="2194560"/>
            <a:ext cx="7954920" cy="4068720"/>
          </a:xfrm>
          <a:prstGeom prst="rect">
            <a:avLst/>
          </a:prstGeom>
        </p:spPr>
        <p:txBody>
          <a:bodyPr lIns="0" rIns="0" tIns="0" bIns="0"/>
          <a:p>
            <a:endParaRPr/>
          </a:p>
        </p:txBody>
      </p:sp>
      <p:sp>
        <p:nvSpPr>
          <p:cNvPr id="78" name="PlaceHolder 3"/>
          <p:cNvSpPr>
            <a:spLocks noGrp="1"/>
          </p:cNvSpPr>
          <p:nvPr>
            <p:ph type="body"/>
          </p:nvPr>
        </p:nvSpPr>
        <p:spPr>
          <a:xfrm>
            <a:off x="594360" y="2194560"/>
            <a:ext cx="7954920" cy="4068720"/>
          </a:xfrm>
          <a:prstGeom prst="rect">
            <a:avLst/>
          </a:prstGeom>
        </p:spPr>
        <p:txBody>
          <a:bodyPr lIns="0" rIns="0" tIns="0" bIns="0"/>
          <a:p>
            <a:endParaRPr/>
          </a:p>
        </p:txBody>
      </p:sp>
      <p:pic>
        <p:nvPicPr>
          <p:cNvPr id="79" name="" descr=""/>
          <p:cNvPicPr/>
          <p:nvPr/>
        </p:nvPicPr>
        <p:blipFill>
          <a:blip r:embed="rId2"/>
          <a:stretch>
            <a:fillRect/>
          </a:stretch>
        </p:blipFill>
        <p:spPr>
          <a:xfrm>
            <a:off x="2021760" y="2194560"/>
            <a:ext cx="5099400" cy="4068720"/>
          </a:xfrm>
          <a:prstGeom prst="rect">
            <a:avLst/>
          </a:prstGeom>
          <a:ln>
            <a:noFill/>
          </a:ln>
        </p:spPr>
      </p:pic>
      <p:pic>
        <p:nvPicPr>
          <p:cNvPr id="80" name="" descr=""/>
          <p:cNvPicPr/>
          <p:nvPr/>
        </p:nvPicPr>
        <p:blipFill>
          <a:blip r:embed="rId3"/>
          <a:stretch>
            <a:fillRect/>
          </a:stretch>
        </p:blipFill>
        <p:spPr>
          <a:xfrm>
            <a:off x="2021760" y="2194560"/>
            <a:ext cx="5099400" cy="406872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10" name="PlaceHolder 2"/>
          <p:cNvSpPr>
            <a:spLocks noGrp="1"/>
          </p:cNvSpPr>
          <p:nvPr>
            <p:ph type="body"/>
          </p:nvPr>
        </p:nvSpPr>
        <p:spPr>
          <a:xfrm>
            <a:off x="594360" y="2194560"/>
            <a:ext cx="7954920" cy="40687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12" name="PlaceHolder 2"/>
          <p:cNvSpPr>
            <a:spLocks noGrp="1"/>
          </p:cNvSpPr>
          <p:nvPr>
            <p:ph type="body"/>
          </p:nvPr>
        </p:nvSpPr>
        <p:spPr>
          <a:xfrm>
            <a:off x="594360" y="2194560"/>
            <a:ext cx="3881880" cy="4068720"/>
          </a:xfrm>
          <a:prstGeom prst="rect">
            <a:avLst/>
          </a:prstGeom>
        </p:spPr>
        <p:txBody>
          <a:bodyPr lIns="0" rIns="0" tIns="0" bIns="0"/>
          <a:p>
            <a:endParaRPr/>
          </a:p>
        </p:txBody>
      </p:sp>
      <p:sp>
        <p:nvSpPr>
          <p:cNvPr id="13" name="PlaceHolder 3"/>
          <p:cNvSpPr>
            <a:spLocks noGrp="1"/>
          </p:cNvSpPr>
          <p:nvPr>
            <p:ph type="body"/>
          </p:nvPr>
        </p:nvSpPr>
        <p:spPr>
          <a:xfrm>
            <a:off x="4670640" y="2194560"/>
            <a:ext cx="3881880" cy="40687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171880" y="764280"/>
            <a:ext cx="6377760" cy="12931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171880" y="764280"/>
            <a:ext cx="6377760" cy="5994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17" name="PlaceHolder 2"/>
          <p:cNvSpPr>
            <a:spLocks noGrp="1"/>
          </p:cNvSpPr>
          <p:nvPr>
            <p:ph type="body"/>
          </p:nvPr>
        </p:nvSpPr>
        <p:spPr>
          <a:xfrm>
            <a:off x="594360" y="2194560"/>
            <a:ext cx="3881880" cy="1940760"/>
          </a:xfrm>
          <a:prstGeom prst="rect">
            <a:avLst/>
          </a:prstGeom>
        </p:spPr>
        <p:txBody>
          <a:bodyPr lIns="0" rIns="0" tIns="0" bIns="0"/>
          <a:p>
            <a:endParaRPr/>
          </a:p>
        </p:txBody>
      </p:sp>
      <p:sp>
        <p:nvSpPr>
          <p:cNvPr id="18" name="PlaceHolder 3"/>
          <p:cNvSpPr>
            <a:spLocks noGrp="1"/>
          </p:cNvSpPr>
          <p:nvPr>
            <p:ph type="body"/>
          </p:nvPr>
        </p:nvSpPr>
        <p:spPr>
          <a:xfrm>
            <a:off x="594360" y="4320000"/>
            <a:ext cx="3881880" cy="1940760"/>
          </a:xfrm>
          <a:prstGeom prst="rect">
            <a:avLst/>
          </a:prstGeom>
        </p:spPr>
        <p:txBody>
          <a:bodyPr lIns="0" rIns="0" tIns="0" bIns="0"/>
          <a:p>
            <a:endParaRPr/>
          </a:p>
        </p:txBody>
      </p:sp>
      <p:sp>
        <p:nvSpPr>
          <p:cNvPr id="19" name="PlaceHolder 4"/>
          <p:cNvSpPr>
            <a:spLocks noGrp="1"/>
          </p:cNvSpPr>
          <p:nvPr>
            <p:ph type="body"/>
          </p:nvPr>
        </p:nvSpPr>
        <p:spPr>
          <a:xfrm>
            <a:off x="4670640" y="2194560"/>
            <a:ext cx="3881880" cy="40687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21" name="PlaceHolder 2"/>
          <p:cNvSpPr>
            <a:spLocks noGrp="1"/>
          </p:cNvSpPr>
          <p:nvPr>
            <p:ph type="body"/>
          </p:nvPr>
        </p:nvSpPr>
        <p:spPr>
          <a:xfrm>
            <a:off x="594360" y="2194560"/>
            <a:ext cx="3881880" cy="4068720"/>
          </a:xfrm>
          <a:prstGeom prst="rect">
            <a:avLst/>
          </a:prstGeom>
        </p:spPr>
        <p:txBody>
          <a:bodyPr lIns="0" rIns="0" tIns="0" bIns="0"/>
          <a:p>
            <a:endParaRPr/>
          </a:p>
        </p:txBody>
      </p:sp>
      <p:sp>
        <p:nvSpPr>
          <p:cNvPr id="22" name="PlaceHolder 3"/>
          <p:cNvSpPr>
            <a:spLocks noGrp="1"/>
          </p:cNvSpPr>
          <p:nvPr>
            <p:ph type="body"/>
          </p:nvPr>
        </p:nvSpPr>
        <p:spPr>
          <a:xfrm>
            <a:off x="4670640" y="2194560"/>
            <a:ext cx="3881880" cy="1940760"/>
          </a:xfrm>
          <a:prstGeom prst="rect">
            <a:avLst/>
          </a:prstGeom>
        </p:spPr>
        <p:txBody>
          <a:bodyPr lIns="0" rIns="0" tIns="0" bIns="0"/>
          <a:p>
            <a:endParaRPr/>
          </a:p>
        </p:txBody>
      </p:sp>
      <p:sp>
        <p:nvSpPr>
          <p:cNvPr id="23" name="PlaceHolder 4"/>
          <p:cNvSpPr>
            <a:spLocks noGrp="1"/>
          </p:cNvSpPr>
          <p:nvPr>
            <p:ph type="body"/>
          </p:nvPr>
        </p:nvSpPr>
        <p:spPr>
          <a:xfrm>
            <a:off x="4670640" y="4320000"/>
            <a:ext cx="3881880" cy="19407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171880" y="764280"/>
            <a:ext cx="6377760" cy="1293120"/>
          </a:xfrm>
          <a:prstGeom prst="rect">
            <a:avLst/>
          </a:prstGeom>
        </p:spPr>
        <p:txBody>
          <a:bodyPr lIns="0" rIns="0" tIns="0" bIns="0" anchor="ctr"/>
          <a:p>
            <a:endParaRPr/>
          </a:p>
        </p:txBody>
      </p:sp>
      <p:sp>
        <p:nvSpPr>
          <p:cNvPr id="25" name="PlaceHolder 2"/>
          <p:cNvSpPr>
            <a:spLocks noGrp="1"/>
          </p:cNvSpPr>
          <p:nvPr>
            <p:ph type="body"/>
          </p:nvPr>
        </p:nvSpPr>
        <p:spPr>
          <a:xfrm>
            <a:off x="594360" y="2194560"/>
            <a:ext cx="3881880" cy="1940760"/>
          </a:xfrm>
          <a:prstGeom prst="rect">
            <a:avLst/>
          </a:prstGeom>
        </p:spPr>
        <p:txBody>
          <a:bodyPr lIns="0" rIns="0" tIns="0" bIns="0"/>
          <a:p>
            <a:endParaRPr/>
          </a:p>
        </p:txBody>
      </p:sp>
      <p:sp>
        <p:nvSpPr>
          <p:cNvPr id="26" name="PlaceHolder 3"/>
          <p:cNvSpPr>
            <a:spLocks noGrp="1"/>
          </p:cNvSpPr>
          <p:nvPr>
            <p:ph type="body"/>
          </p:nvPr>
        </p:nvSpPr>
        <p:spPr>
          <a:xfrm>
            <a:off x="4670640" y="2194560"/>
            <a:ext cx="3881880" cy="1940760"/>
          </a:xfrm>
          <a:prstGeom prst="rect">
            <a:avLst/>
          </a:prstGeom>
        </p:spPr>
        <p:txBody>
          <a:bodyPr lIns="0" rIns="0" tIns="0" bIns="0"/>
          <a:p>
            <a:endParaRPr/>
          </a:p>
        </p:txBody>
      </p:sp>
      <p:sp>
        <p:nvSpPr>
          <p:cNvPr id="27" name="PlaceHolder 4"/>
          <p:cNvSpPr>
            <a:spLocks noGrp="1"/>
          </p:cNvSpPr>
          <p:nvPr>
            <p:ph type="body"/>
          </p:nvPr>
        </p:nvSpPr>
        <p:spPr>
          <a:xfrm>
            <a:off x="594360" y="4320000"/>
            <a:ext cx="7954920" cy="19407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id="0" name="Picture 6" descr=""/>
          <p:cNvPicPr/>
          <p:nvPr/>
        </p:nvPicPr>
        <p:blipFill>
          <a:blip r:embed="rId2"/>
          <a:stretch>
            <a:fillRect/>
          </a:stretch>
        </p:blipFill>
        <p:spPr>
          <a:xfrm>
            <a:off x="0" y="0"/>
            <a:ext cx="9143640" cy="1080720"/>
          </a:xfrm>
          <a:prstGeom prst="rect">
            <a:avLst/>
          </a:prstGeom>
          <a:ln>
            <a:noFill/>
          </a:ln>
        </p:spPr>
      </p:pic>
      <p:pic>
        <p:nvPicPr>
          <p:cNvPr id="1" name="Picture 6" descr=""/>
          <p:cNvPicPr/>
          <p:nvPr/>
        </p:nvPicPr>
        <p:blipFill>
          <a:blip r:embed="rId3"/>
          <a:stretch>
            <a:fillRect/>
          </a:stretch>
        </p:blipFill>
        <p:spPr>
          <a:xfrm>
            <a:off x="0" y="4995720"/>
            <a:ext cx="9143640" cy="1861920"/>
          </a:xfrm>
          <a:prstGeom prst="rect">
            <a:avLst/>
          </a:prstGeom>
          <a:ln>
            <a:noFill/>
          </a:ln>
        </p:spPr>
      </p:pic>
      <p:sp>
        <p:nvSpPr>
          <p:cNvPr id="2" name="PlaceHolder 1"/>
          <p:cNvSpPr>
            <a:spLocks noGrp="1"/>
          </p:cNvSpPr>
          <p:nvPr>
            <p:ph type="title"/>
          </p:nvPr>
        </p:nvSpPr>
        <p:spPr>
          <a:xfrm>
            <a:off x="914400" y="1803240"/>
            <a:ext cx="7314840" cy="1824840"/>
          </a:xfrm>
          <a:prstGeom prst="rect">
            <a:avLst/>
          </a:prstGeom>
        </p:spPr>
        <p:txBody>
          <a:bodyPr anchor="b"/>
          <a:p>
            <a:pPr>
              <a:lnSpc>
                <a:spcPct val="100000"/>
              </a:lnSpc>
            </a:pPr>
            <a:r>
              <a:rPr lang="en-US" sz="6000">
                <a:solidFill>
                  <a:srgbClr val="ffffff"/>
                </a:solidFill>
                <a:latin typeface="Century Gothic"/>
              </a:rPr>
              <a:t>Click to edit the title text formatClick to edit Master title style</a:t>
            </a:r>
            <a:endParaRPr/>
          </a:p>
        </p:txBody>
      </p:sp>
      <p:sp>
        <p:nvSpPr>
          <p:cNvPr id="3" name="PlaceHolder 2"/>
          <p:cNvSpPr>
            <a:spLocks noGrp="1"/>
          </p:cNvSpPr>
          <p:nvPr>
            <p:ph type="dt"/>
          </p:nvPr>
        </p:nvSpPr>
        <p:spPr>
          <a:xfrm>
            <a:off x="5932080" y="4323960"/>
            <a:ext cx="2297160" cy="364680"/>
          </a:xfrm>
          <a:prstGeom prst="rect">
            <a:avLst/>
          </a:prstGeom>
        </p:spPr>
        <p:txBody>
          <a:bodyPr anchor="ctr"/>
          <a:p>
            <a:pPr algn="r">
              <a:lnSpc>
                <a:spcPct val="100000"/>
              </a:lnSpc>
            </a:pPr>
            <a:r>
              <a:rPr lang="en-CA" sz="1050">
                <a:solidFill>
                  <a:srgbClr val="ffffff"/>
                </a:solidFill>
                <a:latin typeface="Century Gothic"/>
              </a:rPr>
              <a:t>16-2-9</a:t>
            </a:r>
            <a:endParaRPr/>
          </a:p>
        </p:txBody>
      </p:sp>
      <p:sp>
        <p:nvSpPr>
          <p:cNvPr id="4" name="PlaceHolder 3"/>
          <p:cNvSpPr>
            <a:spLocks noGrp="1"/>
          </p:cNvSpPr>
          <p:nvPr>
            <p:ph type="ftr"/>
          </p:nvPr>
        </p:nvSpPr>
        <p:spPr>
          <a:xfrm>
            <a:off x="914400" y="4323960"/>
            <a:ext cx="4880160" cy="364680"/>
          </a:xfrm>
          <a:prstGeom prst="rect">
            <a:avLst/>
          </a:prstGeom>
        </p:spPr>
        <p:txBody>
          <a:bodyPr anchor="ctr"/>
          <a:p>
            <a:endParaRPr/>
          </a:p>
        </p:txBody>
      </p:sp>
      <p:sp>
        <p:nvSpPr>
          <p:cNvPr id="5" name="PlaceHolder 4"/>
          <p:cNvSpPr>
            <a:spLocks noGrp="1"/>
          </p:cNvSpPr>
          <p:nvPr>
            <p:ph type="sldNum"/>
          </p:nvPr>
        </p:nvSpPr>
        <p:spPr>
          <a:xfrm>
            <a:off x="6058080" y="1431000"/>
            <a:ext cx="2171520" cy="364680"/>
          </a:xfrm>
          <a:prstGeom prst="rect">
            <a:avLst/>
          </a:prstGeom>
        </p:spPr>
        <p:txBody>
          <a:bodyPr anchor="ctr"/>
          <a:p>
            <a:pPr algn="r">
              <a:lnSpc>
                <a:spcPct val="100000"/>
              </a:lnSpc>
            </a:pPr>
            <a:fld id="{CEF9F16C-40C0-456E-B460-65A0E2692D84}" type="slidenum">
              <a:rPr lang="en-CA" sz="1050">
                <a:solidFill>
                  <a:srgbClr val="ffffff"/>
                </a:solidFill>
                <a:latin typeface="Century Gothic"/>
              </a:rPr>
              <a:t>&lt;number&gt;</a:t>
            </a:fld>
            <a:endParaRPr/>
          </a:p>
        </p:txBody>
      </p:sp>
      <p:sp>
        <p:nvSpPr>
          <p:cNvPr id="6"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2200">
                <a:latin typeface="Century Gothic"/>
              </a:rPr>
              <a:t>Click to edit the outline text format</a:t>
            </a:r>
            <a:endParaRPr/>
          </a:p>
          <a:p>
            <a:pPr lvl="1">
              <a:buSzPct val="75000"/>
              <a:buFont typeface="StarSymbol"/>
              <a:buChar char=""/>
            </a:pPr>
            <a:r>
              <a:rPr lang="en-US">
                <a:latin typeface="Century Gothic"/>
              </a:rPr>
              <a:t>Second Outline Level</a:t>
            </a:r>
            <a:endParaRPr/>
          </a:p>
          <a:p>
            <a:pPr lvl="2">
              <a:buSzPct val="45000"/>
              <a:buFont typeface="StarSymbol"/>
              <a:buChar char=""/>
            </a:pPr>
            <a:r>
              <a:rPr lang="en-US" sz="1600">
                <a:latin typeface="Century Gothic"/>
              </a:rPr>
              <a:t>Third Outline Level</a:t>
            </a:r>
            <a:endParaRPr/>
          </a:p>
          <a:p>
            <a:pPr lvl="3">
              <a:buSzPct val="75000"/>
              <a:buFont typeface="StarSymbol"/>
              <a:buChar char=""/>
            </a:pPr>
            <a:r>
              <a:rPr lang="en-US" sz="1600">
                <a:latin typeface="Century Gothic"/>
              </a:rPr>
              <a:t>Fourth Outline Level</a:t>
            </a:r>
            <a:endParaRPr/>
          </a:p>
          <a:p>
            <a:pPr lvl="4">
              <a:buSzPct val="45000"/>
              <a:buFont typeface="StarSymbol"/>
              <a:buChar char=""/>
            </a:pPr>
            <a:r>
              <a:rPr lang="en-US" sz="2000">
                <a:latin typeface="Century Gothic"/>
              </a:rPr>
              <a:t>Fifth Outline Level</a:t>
            </a:r>
            <a:endParaRPr/>
          </a:p>
          <a:p>
            <a:pPr lvl="5">
              <a:buSzPct val="45000"/>
              <a:buFont typeface="StarSymbol"/>
              <a:buChar char=""/>
            </a:pPr>
            <a:r>
              <a:rPr lang="en-US" sz="2000">
                <a:latin typeface="Century Gothic"/>
              </a:rPr>
              <a:t>Sixth Outline Level</a:t>
            </a:r>
            <a:endParaRPr/>
          </a:p>
          <a:p>
            <a:pPr lvl="6">
              <a:buSzPct val="45000"/>
              <a:buFont typeface="StarSymbol"/>
              <a:buChar char=""/>
            </a:pPr>
            <a:r>
              <a:rPr lang="en-US" sz="2000">
                <a:latin typeface="Century Gothic"/>
              </a:rPr>
              <a:t>Seventh Outline Level</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pic>
        <p:nvPicPr>
          <p:cNvPr id="41" name="Picture 6" descr=""/>
          <p:cNvPicPr/>
          <p:nvPr/>
        </p:nvPicPr>
        <p:blipFill>
          <a:blip r:embed="rId2"/>
          <a:stretch>
            <a:fillRect/>
          </a:stretch>
        </p:blipFill>
        <p:spPr>
          <a:xfrm>
            <a:off x="0" y="0"/>
            <a:ext cx="9143640" cy="1080720"/>
          </a:xfrm>
          <a:prstGeom prst="rect">
            <a:avLst/>
          </a:prstGeom>
          <a:ln>
            <a:noFill/>
          </a:ln>
        </p:spPr>
      </p:pic>
      <p:sp>
        <p:nvSpPr>
          <p:cNvPr id="42" name="PlaceHolder 1"/>
          <p:cNvSpPr>
            <a:spLocks noGrp="1"/>
          </p:cNvSpPr>
          <p:nvPr>
            <p:ph type="title"/>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Click to edit the title text formatClick to edit Master title style</a:t>
            </a:r>
            <a:endParaRPr/>
          </a:p>
        </p:txBody>
      </p:sp>
      <p:sp>
        <p:nvSpPr>
          <p:cNvPr id="43" name="PlaceHolder 2"/>
          <p:cNvSpPr>
            <a:spLocks noGrp="1"/>
          </p:cNvSpPr>
          <p:nvPr>
            <p:ph type="body"/>
          </p:nvPr>
        </p:nvSpPr>
        <p:spPr>
          <a:xfrm>
            <a:off x="594360" y="2194560"/>
            <a:ext cx="7954920" cy="4068720"/>
          </a:xfrm>
          <a:prstGeom prst="rect">
            <a:avLst/>
          </a:prstGeom>
        </p:spPr>
        <p:txBody>
          <a:bodyPr/>
          <a:p>
            <a:pPr>
              <a:buSzPct val="45000"/>
              <a:buFont typeface="StarSymbol"/>
              <a:buChar char=""/>
            </a:pPr>
            <a:r>
              <a:rPr lang="en-US" sz="2200">
                <a:solidFill>
                  <a:srgbClr val="ffffff"/>
                </a:solidFill>
                <a:latin typeface="Century Gothic"/>
              </a:rPr>
              <a:t>Click to edit the outline text format</a:t>
            </a:r>
            <a:endParaRPr/>
          </a:p>
          <a:p>
            <a:pPr lvl="1">
              <a:buSzPct val="75000"/>
              <a:buFont typeface="StarSymbol"/>
              <a:buChar char=""/>
            </a:pPr>
            <a:r>
              <a:rPr lang="en-US" sz="2200">
                <a:solidFill>
                  <a:srgbClr val="ffffff"/>
                </a:solidFill>
                <a:latin typeface="Century Gothic"/>
              </a:rPr>
              <a:t>Second Outline Level</a:t>
            </a:r>
            <a:endParaRPr/>
          </a:p>
          <a:p>
            <a:pPr lvl="2">
              <a:buSzPct val="45000"/>
              <a:buFont typeface="StarSymbol"/>
              <a:buChar char=""/>
            </a:pPr>
            <a:r>
              <a:rPr lang="en-US" sz="2200">
                <a:solidFill>
                  <a:srgbClr val="ffffff"/>
                </a:solidFill>
                <a:latin typeface="Century Gothic"/>
              </a:rPr>
              <a:t>Third Outline Level</a:t>
            </a:r>
            <a:endParaRPr/>
          </a:p>
          <a:p>
            <a:pPr lvl="3">
              <a:buSzPct val="75000"/>
              <a:buFont typeface="StarSymbol"/>
              <a:buChar char=""/>
            </a:pPr>
            <a:r>
              <a:rPr lang="en-US" sz="2200">
                <a:solidFill>
                  <a:srgbClr val="ffffff"/>
                </a:solidFill>
                <a:latin typeface="Century Gothic"/>
              </a:rPr>
              <a:t>Fourth Outline Level</a:t>
            </a:r>
            <a:endParaRPr/>
          </a:p>
          <a:p>
            <a:pPr lvl="4">
              <a:buSzPct val="45000"/>
              <a:buFont typeface="StarSymbol"/>
              <a:buChar char=""/>
            </a:pPr>
            <a:r>
              <a:rPr lang="en-US" sz="2200">
                <a:solidFill>
                  <a:srgbClr val="ffffff"/>
                </a:solidFill>
                <a:latin typeface="Century Gothic"/>
              </a:rPr>
              <a:t>Fifth Outline Level</a:t>
            </a:r>
            <a:endParaRPr/>
          </a:p>
          <a:p>
            <a:pPr lvl="5">
              <a:buSzPct val="45000"/>
              <a:buFont typeface="StarSymbol"/>
              <a:buChar char=""/>
            </a:pPr>
            <a:r>
              <a:rPr lang="en-US" sz="2200">
                <a:solidFill>
                  <a:srgbClr val="ffffff"/>
                </a:solidFill>
                <a:latin typeface="Century Gothic"/>
              </a:rPr>
              <a:t>Sixth Outline Level</a:t>
            </a:r>
            <a:endParaRPr/>
          </a:p>
          <a:p>
            <a:pPr>
              <a:lnSpc>
                <a:spcPct val="100000"/>
              </a:lnSpc>
              <a:buFont typeface="Arial"/>
              <a:buChar char="•"/>
            </a:pPr>
            <a:r>
              <a:rPr lang="en-US" sz="2200">
                <a:solidFill>
                  <a:srgbClr val="ffffff"/>
                </a:solidFill>
                <a:latin typeface="Century Gothic"/>
              </a:rPr>
              <a:t>Seventh Outline LevelEdit Master text styles</a:t>
            </a:r>
            <a:endParaRPr/>
          </a:p>
          <a:p>
            <a:pPr lvl="1">
              <a:lnSpc>
                <a:spcPct val="100000"/>
              </a:lnSpc>
              <a:buFont typeface="Arial"/>
              <a:buChar char="•"/>
            </a:pPr>
            <a:r>
              <a:rPr lang="en-US" sz="2000">
                <a:solidFill>
                  <a:srgbClr val="ffffff"/>
                </a:solidFill>
                <a:latin typeface="Century Gothic"/>
              </a:rPr>
              <a:t>Second level</a:t>
            </a:r>
            <a:endParaRPr/>
          </a:p>
          <a:p>
            <a:pPr lvl="2">
              <a:lnSpc>
                <a:spcPct val="100000"/>
              </a:lnSpc>
              <a:buFont typeface="Arial"/>
              <a:buChar char="•"/>
            </a:pPr>
            <a:r>
              <a:rPr lang="en-US">
                <a:solidFill>
                  <a:srgbClr val="ffffff"/>
                </a:solidFill>
                <a:latin typeface="Century Gothic"/>
              </a:rPr>
              <a:t>Third level</a:t>
            </a:r>
            <a:endParaRPr/>
          </a:p>
          <a:p>
            <a:pPr lvl="3">
              <a:lnSpc>
                <a:spcPct val="100000"/>
              </a:lnSpc>
              <a:buFont typeface="Arial"/>
              <a:buChar char="•"/>
            </a:pPr>
            <a:r>
              <a:rPr lang="en-US" sz="1600">
                <a:solidFill>
                  <a:srgbClr val="ffffff"/>
                </a:solidFill>
                <a:latin typeface="Century Gothic"/>
              </a:rPr>
              <a:t>Fourth level</a:t>
            </a:r>
            <a:endParaRPr/>
          </a:p>
          <a:p>
            <a:pPr lvl="4">
              <a:lnSpc>
                <a:spcPct val="100000"/>
              </a:lnSpc>
              <a:buFont typeface="Arial"/>
              <a:buChar char="•"/>
            </a:pPr>
            <a:r>
              <a:rPr lang="en-US" sz="1600">
                <a:solidFill>
                  <a:srgbClr val="ffffff"/>
                </a:solidFill>
                <a:latin typeface="Century Gothic"/>
              </a:rPr>
              <a:t>Fifth level</a:t>
            </a:r>
            <a:endParaRPr/>
          </a:p>
        </p:txBody>
      </p:sp>
      <p:sp>
        <p:nvSpPr>
          <p:cNvPr id="44" name="PlaceHolder 3"/>
          <p:cNvSpPr>
            <a:spLocks noGrp="1"/>
          </p:cNvSpPr>
          <p:nvPr>
            <p:ph type="dt"/>
          </p:nvPr>
        </p:nvSpPr>
        <p:spPr>
          <a:xfrm>
            <a:off x="6412320" y="6356520"/>
            <a:ext cx="2136960" cy="364680"/>
          </a:xfrm>
          <a:prstGeom prst="rect">
            <a:avLst/>
          </a:prstGeom>
        </p:spPr>
        <p:txBody>
          <a:bodyPr anchor="ctr"/>
          <a:p>
            <a:pPr algn="r">
              <a:lnSpc>
                <a:spcPct val="100000"/>
              </a:lnSpc>
            </a:pPr>
            <a:r>
              <a:rPr lang="en-CA" sz="1050">
                <a:solidFill>
                  <a:srgbClr val="ffffff"/>
                </a:solidFill>
                <a:latin typeface="Century Gothic"/>
              </a:rPr>
              <a:t>16-2-9</a:t>
            </a:r>
            <a:endParaRPr/>
          </a:p>
        </p:txBody>
      </p:sp>
      <p:sp>
        <p:nvSpPr>
          <p:cNvPr id="45" name="PlaceHolder 4"/>
          <p:cNvSpPr>
            <a:spLocks noGrp="1"/>
          </p:cNvSpPr>
          <p:nvPr>
            <p:ph type="ftr"/>
          </p:nvPr>
        </p:nvSpPr>
        <p:spPr>
          <a:xfrm>
            <a:off x="594360" y="6355800"/>
            <a:ext cx="5680440" cy="364680"/>
          </a:xfrm>
          <a:prstGeom prst="rect">
            <a:avLst/>
          </a:prstGeom>
        </p:spPr>
        <p:txBody>
          <a:bodyPr anchor="ctr"/>
          <a:p>
            <a:endParaRPr/>
          </a:p>
        </p:txBody>
      </p:sp>
      <p:sp>
        <p:nvSpPr>
          <p:cNvPr id="46" name="PlaceHolder 5"/>
          <p:cNvSpPr>
            <a:spLocks noGrp="1"/>
          </p:cNvSpPr>
          <p:nvPr>
            <p:ph type="sldNum"/>
          </p:nvPr>
        </p:nvSpPr>
        <p:spPr>
          <a:xfrm>
            <a:off x="6572160" y="380880"/>
            <a:ext cx="1977120" cy="364680"/>
          </a:xfrm>
          <a:prstGeom prst="rect">
            <a:avLst/>
          </a:prstGeom>
        </p:spPr>
        <p:txBody>
          <a:bodyPr anchor="ctr"/>
          <a:p>
            <a:pPr algn="r">
              <a:lnSpc>
                <a:spcPct val="100000"/>
              </a:lnSpc>
            </a:pPr>
            <a:fld id="{65C42416-25E4-4F4C-83B0-9CFF0A0D8D85}" type="slidenum">
              <a:rPr lang="en-CA" sz="1050">
                <a:solidFill>
                  <a:srgbClr val="ffffff"/>
                </a:solidFill>
                <a:latin typeface="Century Gothic"/>
              </a:rPr>
              <a:t>&lt;number&gt;</a:t>
            </a:fld>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914400" y="1803240"/>
            <a:ext cx="7314840" cy="1824840"/>
          </a:xfrm>
          <a:prstGeom prst="rect">
            <a:avLst/>
          </a:prstGeom>
        </p:spPr>
        <p:txBody>
          <a:bodyPr anchor="b"/>
          <a:p>
            <a:pPr algn="ctr">
              <a:lnSpc>
                <a:spcPct val="100000"/>
              </a:lnSpc>
            </a:pPr>
            <a:r>
              <a:rPr lang="en-US" sz="6000">
                <a:solidFill>
                  <a:srgbClr val="ffffff"/>
                </a:solidFill>
                <a:latin typeface="Century Gothic"/>
              </a:rPr>
              <a:t>HTTP VS HTTPS</a:t>
            </a:r>
            <a:endParaRPr/>
          </a:p>
        </p:txBody>
      </p:sp>
      <p:sp>
        <p:nvSpPr>
          <p:cNvPr id="87" name="TextShape 2"/>
          <p:cNvSpPr txBox="1"/>
          <p:nvPr/>
        </p:nvSpPr>
        <p:spPr>
          <a:xfrm>
            <a:off x="914400" y="3632040"/>
            <a:ext cx="7314840" cy="685440"/>
          </a:xfrm>
          <a:prstGeom prst="rect">
            <a:avLst/>
          </a:prstGeom>
        </p:spPr>
        <p:txBody>
          <a:bodyPr/>
          <a:p>
            <a:pPr algn="ctr">
              <a:lnSpc>
                <a:spcPct val="100000"/>
              </a:lnSpc>
            </a:pPr>
            <a:r>
              <a:rPr lang="en-CA" sz="2000">
                <a:solidFill>
                  <a:srgbClr val="ffffff"/>
                </a:solidFill>
                <a:latin typeface="Century Gothic"/>
              </a:rPr>
              <a:t>By: Jacob Steele</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Security in HTTP</a:t>
            </a:r>
            <a:endParaRPr/>
          </a:p>
        </p:txBody>
      </p:sp>
      <p:sp>
        <p:nvSpPr>
          <p:cNvPr id="109"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There isn’t much security when it comes to HTTP</a:t>
            </a:r>
            <a:endParaRPr/>
          </a:p>
          <a:p>
            <a:pPr>
              <a:lnSpc>
                <a:spcPct val="90000"/>
              </a:lnSpc>
              <a:buFont typeface="Arial"/>
              <a:buChar char="•"/>
            </a:pPr>
            <a:r>
              <a:rPr lang="en-US" sz="2200">
                <a:solidFill>
                  <a:srgbClr val="ffffff"/>
                </a:solidFill>
                <a:latin typeface="Century Gothic"/>
              </a:rPr>
              <a:t>Data sent back and forth is unencrypted</a:t>
            </a:r>
            <a:endParaRPr/>
          </a:p>
          <a:p>
            <a:pPr lvl="1">
              <a:lnSpc>
                <a:spcPct val="100000"/>
              </a:lnSpc>
              <a:buFont typeface="Arial"/>
              <a:buChar char="•"/>
            </a:pPr>
            <a:r>
              <a:rPr lang="en-US" sz="2000">
                <a:solidFill>
                  <a:srgbClr val="ffffff"/>
                </a:solidFill>
                <a:latin typeface="Century Gothic"/>
              </a:rPr>
              <a:t>This leaves data open to man-in-middle attacks</a:t>
            </a:r>
            <a:endParaRPr/>
          </a:p>
          <a:p>
            <a:pPr>
              <a:lnSpc>
                <a:spcPct val="90000"/>
              </a:lnSpc>
              <a:buFont typeface="Arial"/>
              <a:buChar char="•"/>
            </a:pPr>
            <a:r>
              <a:rPr lang="en-US" sz="2200">
                <a:solidFill>
                  <a:srgbClr val="ffffff"/>
                </a:solidFill>
                <a:latin typeface="Century Gothic"/>
              </a:rPr>
              <a:t>DNS Spoofing</a:t>
            </a:r>
            <a:endParaRPr/>
          </a:p>
        </p:txBody>
      </p:sp>
      <p:pic>
        <p:nvPicPr>
          <p:cNvPr id="110" name="Picture 3" descr=""/>
          <p:cNvPicPr/>
          <p:nvPr/>
        </p:nvPicPr>
        <p:blipFill>
          <a:blip r:embed="rId1"/>
          <a:stretch>
            <a:fillRect/>
          </a:stretch>
        </p:blipFill>
        <p:spPr>
          <a:xfrm>
            <a:off x="2362320" y="3886200"/>
            <a:ext cx="4419360" cy="274284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1371600" y="764280"/>
            <a:ext cx="7177680" cy="1292760"/>
          </a:xfrm>
          <a:prstGeom prst="rect">
            <a:avLst/>
          </a:prstGeom>
        </p:spPr>
        <p:txBody>
          <a:bodyPr anchor="ctr"/>
          <a:p>
            <a:pPr algn="r">
              <a:lnSpc>
                <a:spcPct val="90000"/>
              </a:lnSpc>
            </a:pPr>
            <a:r>
              <a:rPr lang="en-US" sz="4000">
                <a:solidFill>
                  <a:srgbClr val="ffffff"/>
                </a:solidFill>
                <a:latin typeface="Century Gothic"/>
              </a:rPr>
              <a:t>Quick Intro to Wireshark</a:t>
            </a:r>
            <a:endParaRPr/>
          </a:p>
        </p:txBody>
      </p:sp>
      <p:sp>
        <p:nvSpPr>
          <p:cNvPr id="112"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An open source packet analyzer</a:t>
            </a:r>
            <a:endParaRPr/>
          </a:p>
          <a:p>
            <a:pPr>
              <a:lnSpc>
                <a:spcPct val="90000"/>
              </a:lnSpc>
            </a:pPr>
            <a:endParaRPr/>
          </a:p>
          <a:p>
            <a:pPr>
              <a:lnSpc>
                <a:spcPct val="90000"/>
              </a:lnSpc>
              <a:buFont typeface="Arial"/>
              <a:buChar char="•"/>
            </a:pPr>
            <a:r>
              <a:rPr lang="en-US" sz="2200">
                <a:solidFill>
                  <a:srgbClr val="ffffff"/>
                </a:solidFill>
                <a:latin typeface="Century Gothic"/>
              </a:rPr>
              <a:t>Allows a user to see all visible</a:t>
            </a:r>
            <a:endParaRPr/>
          </a:p>
          <a:p>
            <a:r>
              <a:rPr lang="en-US" sz="2200">
                <a:solidFill>
                  <a:srgbClr val="ffffff"/>
                </a:solidFill>
                <a:latin typeface="Century Gothic"/>
              </a:rPr>
              <a:t>traffic on an interface</a:t>
            </a:r>
            <a:endParaRPr/>
          </a:p>
          <a:p>
            <a:endParaRPr/>
          </a:p>
          <a:p>
            <a:pPr>
              <a:lnSpc>
                <a:spcPct val="90000"/>
              </a:lnSpc>
              <a:buFont typeface="Arial"/>
              <a:buChar char="•"/>
            </a:pPr>
            <a:r>
              <a:rPr lang="en-US" sz="2400">
                <a:solidFill>
                  <a:srgbClr val="ffffff"/>
                </a:solidFill>
                <a:latin typeface="Century Gothic"/>
              </a:rPr>
              <a:t>Would allow an attacker to</a:t>
            </a:r>
            <a:endParaRPr/>
          </a:p>
          <a:p>
            <a:r>
              <a:rPr lang="en-US" sz="2200">
                <a:solidFill>
                  <a:srgbClr val="ffffff"/>
                </a:solidFill>
                <a:latin typeface="Century Gothic"/>
              </a:rPr>
              <a:t>sniff all unencrypted requests and responses</a:t>
            </a:r>
            <a:endParaRPr/>
          </a:p>
        </p:txBody>
      </p:sp>
      <p:pic>
        <p:nvPicPr>
          <p:cNvPr id="113" name="Picture 3" descr=""/>
          <p:cNvPicPr/>
          <p:nvPr/>
        </p:nvPicPr>
        <p:blipFill>
          <a:blip r:embed="rId1"/>
          <a:stretch>
            <a:fillRect/>
          </a:stretch>
        </p:blipFill>
        <p:spPr>
          <a:xfrm>
            <a:off x="5692320" y="1752480"/>
            <a:ext cx="2857320" cy="28573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HTTP Sniffing Demo</a:t>
            </a:r>
            <a:endParaRPr/>
          </a:p>
        </p:txBody>
      </p:sp>
      <p:sp>
        <p:nvSpPr>
          <p:cNvPr id="115" name="TextShape 2"/>
          <p:cNvSpPr txBox="1"/>
          <p:nvPr/>
        </p:nvSpPr>
        <p:spPr>
          <a:xfrm>
            <a:off x="594360" y="2194560"/>
            <a:ext cx="7954920" cy="4068720"/>
          </a:xfrm>
          <a:prstGeom prst="rect">
            <a:avLst/>
          </a:prstGeom>
        </p:spPr>
        <p:txBody>
          <a:bodyPr/>
          <a:p>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a:off x="2171880" y="764280"/>
            <a:ext cx="6377760" cy="1292760"/>
          </a:xfrm>
          <a:prstGeom prst="rect">
            <a:avLst/>
          </a:prstGeom>
        </p:spPr>
        <p:txBody>
          <a:bodyPr anchor="ctr"/>
          <a:p>
            <a:endParaRPr/>
          </a:p>
        </p:txBody>
      </p:sp>
      <p:pic>
        <p:nvPicPr>
          <p:cNvPr id="117" name="Content Placeholder 3" descr=""/>
          <p:cNvPicPr/>
          <p:nvPr/>
        </p:nvPicPr>
        <p:blipFill>
          <a:blip r:embed="rId1"/>
          <a:stretch>
            <a:fillRect/>
          </a:stretch>
        </p:blipFill>
        <p:spPr>
          <a:xfrm>
            <a:off x="-13680" y="0"/>
            <a:ext cx="9157320" cy="68680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2171880" y="764280"/>
            <a:ext cx="6377760" cy="1292760"/>
          </a:xfrm>
          <a:prstGeom prst="rect">
            <a:avLst/>
          </a:prstGeom>
        </p:spPr>
        <p:txBody>
          <a:bodyPr anchor="ctr"/>
          <a:p>
            <a:endParaRPr/>
          </a:p>
        </p:txBody>
      </p:sp>
      <p:pic>
        <p:nvPicPr>
          <p:cNvPr id="119" name="Content Placeholder 3" descr=""/>
          <p:cNvPicPr/>
          <p:nvPr/>
        </p:nvPicPr>
        <p:blipFill>
          <a:blip r:embed="rId1"/>
          <a:stretch>
            <a:fillRect/>
          </a:stretch>
        </p:blipFill>
        <p:spPr>
          <a:xfrm>
            <a:off x="0" y="0"/>
            <a:ext cx="9143640" cy="68576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2171880" y="764280"/>
            <a:ext cx="6377760" cy="1292760"/>
          </a:xfrm>
          <a:prstGeom prst="rect">
            <a:avLst/>
          </a:prstGeom>
        </p:spPr>
        <p:txBody>
          <a:bodyPr anchor="ctr"/>
          <a:p>
            <a:endParaRPr/>
          </a:p>
        </p:txBody>
      </p:sp>
      <p:pic>
        <p:nvPicPr>
          <p:cNvPr id="121" name="Content Placeholder 3" descr=""/>
          <p:cNvPicPr/>
          <p:nvPr/>
        </p:nvPicPr>
        <p:blipFill>
          <a:blip r:embed="rId1"/>
          <a:stretch>
            <a:fillRect/>
          </a:stretch>
        </p:blipFill>
        <p:spPr>
          <a:xfrm>
            <a:off x="0" y="-38160"/>
            <a:ext cx="9194400" cy="689580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Why is this an issue?</a:t>
            </a:r>
            <a:endParaRPr/>
          </a:p>
        </p:txBody>
      </p:sp>
      <p:sp>
        <p:nvSpPr>
          <p:cNvPr id="123"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Just under 71.3 million webservers running HTTP</a:t>
            </a:r>
            <a:endParaRPr/>
          </a:p>
          <a:p>
            <a:pPr>
              <a:lnSpc>
                <a:spcPct val="90000"/>
              </a:lnSpc>
            </a:pPr>
            <a:endParaRPr/>
          </a:p>
          <a:p>
            <a:pPr>
              <a:lnSpc>
                <a:spcPct val="90000"/>
              </a:lnSpc>
              <a:buFont typeface="Arial"/>
              <a:buChar char="•"/>
            </a:pPr>
            <a:r>
              <a:rPr lang="en-US" sz="2200">
                <a:solidFill>
                  <a:srgbClr val="ffffff"/>
                </a:solidFill>
                <a:latin typeface="Century Gothic"/>
              </a:rPr>
              <a:t>If any website is running HTTP without encryption your data can be stolen</a:t>
            </a:r>
            <a:endParaRPr/>
          </a:p>
          <a:p>
            <a:pPr>
              <a:lnSpc>
                <a:spcPct val="90000"/>
              </a:lnSpc>
            </a:pPr>
            <a:endParaRPr/>
          </a:p>
          <a:p>
            <a:pPr>
              <a:lnSpc>
                <a:spcPct val="90000"/>
              </a:lnSpc>
              <a:buFont typeface="Arial"/>
              <a:buChar char="•"/>
            </a:pPr>
            <a:r>
              <a:rPr lang="en-US" sz="2200">
                <a:solidFill>
                  <a:srgbClr val="ffffff"/>
                </a:solidFill>
                <a:latin typeface="Century Gothic"/>
              </a:rPr>
              <a:t>69.9% of the Internet’s 143,909 most popular websites use insecure transfer protocols</a:t>
            </a:r>
            <a:endParaRPr/>
          </a:p>
          <a:p>
            <a:pPr>
              <a:lnSpc>
                <a:spcPct val="90000"/>
              </a:lnSpc>
            </a:pPr>
            <a:endParaRPr/>
          </a:p>
          <a:p>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How can HTTP be made more Secure?</a:t>
            </a:r>
            <a:endParaRPr/>
          </a:p>
        </p:txBody>
      </p:sp>
      <p:sp>
        <p:nvSpPr>
          <p:cNvPr id="125"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Sensitive information should be encrypted before being sent to server</a:t>
            </a:r>
            <a:endParaRPr/>
          </a:p>
          <a:p>
            <a:pPr>
              <a:lnSpc>
                <a:spcPct val="90000"/>
              </a:lnSpc>
            </a:pPr>
            <a:endParaRPr/>
          </a:p>
          <a:p>
            <a:pPr>
              <a:lnSpc>
                <a:spcPct val="90000"/>
              </a:lnSpc>
              <a:buFont typeface="Arial"/>
              <a:buChar char="•"/>
            </a:pPr>
            <a:r>
              <a:rPr lang="en-US" sz="2200">
                <a:solidFill>
                  <a:srgbClr val="ffffff"/>
                </a:solidFill>
                <a:latin typeface="Century Gothic"/>
              </a:rPr>
              <a:t>HTTPS can be used to do this</a:t>
            </a:r>
            <a:endParaRPr/>
          </a:p>
        </p:txBody>
      </p:sp>
      <p:pic>
        <p:nvPicPr>
          <p:cNvPr id="126" name="Picture 3" descr=""/>
          <p:cNvPicPr/>
          <p:nvPr/>
        </p:nvPicPr>
        <p:blipFill>
          <a:blip r:embed="rId1"/>
          <a:stretch>
            <a:fillRect/>
          </a:stretch>
        </p:blipFill>
        <p:spPr>
          <a:xfrm>
            <a:off x="2247840" y="3809880"/>
            <a:ext cx="4647960" cy="281916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7"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What Is HTTPS?</a:t>
            </a:r>
            <a:endParaRPr/>
          </a:p>
        </p:txBody>
      </p:sp>
      <p:sp>
        <p:nvSpPr>
          <p:cNvPr id="128"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Hypertext Transfer Protocol over TLS/SSL</a:t>
            </a:r>
            <a:endParaRPr/>
          </a:p>
          <a:p>
            <a:pPr>
              <a:lnSpc>
                <a:spcPct val="90000"/>
              </a:lnSpc>
              <a:buFont typeface="Arial"/>
              <a:buChar char="•"/>
            </a:pPr>
            <a:r>
              <a:rPr lang="en-US" sz="2200">
                <a:solidFill>
                  <a:srgbClr val="ffffff"/>
                </a:solidFill>
                <a:latin typeface="Century Gothic"/>
              </a:rPr>
              <a:t>Used for secure communication</a:t>
            </a:r>
            <a:endParaRPr/>
          </a:p>
          <a:p>
            <a:pPr>
              <a:lnSpc>
                <a:spcPct val="90000"/>
              </a:lnSpc>
              <a:buFont typeface="Arial"/>
              <a:buChar char="•"/>
            </a:pPr>
            <a:r>
              <a:rPr lang="en-US" sz="2200">
                <a:solidFill>
                  <a:srgbClr val="ffffff"/>
                </a:solidFill>
                <a:latin typeface="Century Gothic"/>
              </a:rPr>
              <a:t>Consists of communication over Transport Layer Security or the Secure Sockets Layer </a:t>
            </a:r>
            <a:endParaRPr/>
          </a:p>
          <a:p>
            <a:pPr>
              <a:lnSpc>
                <a:spcPct val="90000"/>
              </a:lnSpc>
              <a:buFont typeface="Arial"/>
              <a:buChar char="•"/>
            </a:pPr>
            <a:r>
              <a:rPr lang="en-US" sz="2200">
                <a:solidFill>
                  <a:srgbClr val="ffffff"/>
                </a:solidFill>
                <a:latin typeface="Century Gothic"/>
              </a:rPr>
              <a:t>Provides authentication of webserver with client</a:t>
            </a:r>
            <a:endParaRPr/>
          </a:p>
          <a:p>
            <a:pPr lvl="1">
              <a:lnSpc>
                <a:spcPct val="100000"/>
              </a:lnSpc>
              <a:buFont typeface="Arial"/>
              <a:buChar char="•"/>
            </a:pPr>
            <a:r>
              <a:rPr lang="en-US" sz="2000">
                <a:solidFill>
                  <a:srgbClr val="ffffff"/>
                </a:solidFill>
                <a:latin typeface="Century Gothic"/>
              </a:rPr>
              <a:t>Is meant to protect against man-in-middle attacks</a:t>
            </a:r>
            <a:endParaRPr/>
          </a:p>
          <a:p>
            <a:pPr>
              <a:lnSpc>
                <a:spcPct val="90000"/>
              </a:lnSpc>
              <a:buFont typeface="Arial"/>
              <a:buChar char="•"/>
            </a:pPr>
            <a:r>
              <a:rPr lang="en-US" sz="2200">
                <a:solidFill>
                  <a:srgbClr val="ffffff"/>
                </a:solidFill>
                <a:latin typeface="Century Gothic"/>
              </a:rPr>
              <a:t>Provides bidirectional encryption between client and server</a:t>
            </a:r>
            <a:endParaRPr/>
          </a:p>
          <a:p>
            <a:pPr>
              <a:lnSpc>
                <a:spcPct val="90000"/>
              </a:lnSpc>
              <a:buFont typeface="Arial"/>
              <a:buChar char="•"/>
            </a:pPr>
            <a:r>
              <a:rPr lang="en-US" sz="2200">
                <a:solidFill>
                  <a:srgbClr val="ffffff"/>
                </a:solidFill>
                <a:latin typeface="Century Gothic"/>
              </a:rPr>
              <a:t>Provides a reasonable guarantee that one is communicating with the correct website</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9" name="TextShape 1"/>
          <p:cNvSpPr txBox="1"/>
          <p:nvPr/>
        </p:nvSpPr>
        <p:spPr>
          <a:xfrm>
            <a:off x="1981080" y="764280"/>
            <a:ext cx="6568200" cy="1292760"/>
          </a:xfrm>
          <a:prstGeom prst="rect">
            <a:avLst/>
          </a:prstGeom>
        </p:spPr>
        <p:txBody>
          <a:bodyPr anchor="ctr"/>
          <a:p>
            <a:pPr algn="r">
              <a:lnSpc>
                <a:spcPct val="90000"/>
              </a:lnSpc>
            </a:pPr>
            <a:r>
              <a:rPr lang="en-US" sz="4000">
                <a:solidFill>
                  <a:srgbClr val="ffffff"/>
                </a:solidFill>
                <a:latin typeface="Century Gothic"/>
              </a:rPr>
              <a:t>How Does HTTPS work?</a:t>
            </a:r>
            <a:endParaRPr/>
          </a:p>
        </p:txBody>
      </p:sp>
      <p:sp>
        <p:nvSpPr>
          <p:cNvPr id="130"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Is similar to how HTTP works</a:t>
            </a:r>
            <a:endParaRPr/>
          </a:p>
          <a:p>
            <a:pPr>
              <a:lnSpc>
                <a:spcPct val="90000"/>
              </a:lnSpc>
            </a:pPr>
            <a:endParaRPr/>
          </a:p>
          <a:p>
            <a:pPr>
              <a:lnSpc>
                <a:spcPct val="90000"/>
              </a:lnSpc>
              <a:buFont typeface="Arial"/>
              <a:buChar char="•"/>
            </a:pPr>
            <a:r>
              <a:rPr lang="en-US" sz="2200">
                <a:solidFill>
                  <a:srgbClr val="ffffff"/>
                </a:solidFill>
                <a:latin typeface="Century Gothic"/>
              </a:rPr>
              <a:t>Main idea is the same HTTP but requests/responses are encrypted</a:t>
            </a:r>
            <a:endParaRPr/>
          </a:p>
          <a:p>
            <a:pPr lvl="1">
              <a:lnSpc>
                <a:spcPct val="100000"/>
              </a:lnSpc>
              <a:buFont typeface="Arial"/>
              <a:buChar char="•"/>
            </a:pPr>
            <a:r>
              <a:rPr lang="en-US" sz="2000">
                <a:solidFill>
                  <a:srgbClr val="ffffff"/>
                </a:solidFill>
                <a:latin typeface="Century Gothic"/>
              </a:rPr>
              <a:t>Messages are then decrypted upon arrival</a:t>
            </a:r>
            <a:endParaRPr/>
          </a:p>
          <a:p>
            <a:pPr>
              <a:lnSpc>
                <a:spcPct val="90000"/>
              </a:lnSpc>
            </a:pPr>
            <a:endParaRPr/>
          </a:p>
          <a:p>
            <a:pPr>
              <a:lnSpc>
                <a:spcPct val="90000"/>
              </a:lnSpc>
              <a:buFont typeface="Arial"/>
              <a:buChar char="•"/>
            </a:pPr>
            <a:r>
              <a:rPr lang="en-US" sz="2200">
                <a:solidFill>
                  <a:srgbClr val="ffffff"/>
                </a:solidFill>
                <a:latin typeface="Century Gothic"/>
              </a:rPr>
              <a:t>Is based off of certificates</a:t>
            </a:r>
            <a:endParaRPr/>
          </a:p>
          <a:p>
            <a:pPr>
              <a:lnSpc>
                <a:spcPct val="90000"/>
              </a:lnSpc>
            </a:pPr>
            <a:endParaRPr/>
          </a:p>
          <a:p>
            <a:pPr>
              <a:lnSpc>
                <a:spcPct val="90000"/>
              </a:lnSpc>
              <a:buFont typeface="Arial"/>
              <a:buChar char="•"/>
            </a:pPr>
            <a:r>
              <a:rPr lang="en-US" sz="2200">
                <a:solidFill>
                  <a:srgbClr val="ffffff"/>
                </a:solidFill>
                <a:latin typeface="Century Gothic"/>
              </a:rPr>
              <a:t>Webserver must be setup to accept HTTPS connections</a:t>
            </a:r>
            <a:endParaRPr/>
          </a:p>
          <a:p>
            <a:pPr lvl="1">
              <a:lnSpc>
                <a:spcPct val="100000"/>
              </a:lnSpc>
              <a:buFont typeface="Arial"/>
              <a:buChar char="•"/>
            </a:pPr>
            <a:r>
              <a:rPr lang="en-US" sz="2000">
                <a:solidFill>
                  <a:srgbClr val="ffffff"/>
                </a:solidFill>
                <a:latin typeface="Century Gothic"/>
              </a:rPr>
              <a:t>Admin must create a public key certificate</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What is HTTP?</a:t>
            </a:r>
            <a:endParaRPr/>
          </a:p>
        </p:txBody>
      </p:sp>
      <p:sp>
        <p:nvSpPr>
          <p:cNvPr id="89"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HTTP = Hypertext Transfer Protocol</a:t>
            </a:r>
            <a:endParaRPr/>
          </a:p>
          <a:p>
            <a:pPr>
              <a:lnSpc>
                <a:spcPct val="90000"/>
              </a:lnSpc>
              <a:buFont typeface="Arial"/>
              <a:buChar char="•"/>
            </a:pPr>
            <a:r>
              <a:rPr lang="en-US" sz="2200">
                <a:solidFill>
                  <a:srgbClr val="ffffff"/>
                </a:solidFill>
                <a:latin typeface="Century Gothic"/>
              </a:rPr>
              <a:t>Is the foundation for the World Wide Web</a:t>
            </a:r>
            <a:endParaRPr/>
          </a:p>
          <a:p>
            <a:pPr>
              <a:lnSpc>
                <a:spcPct val="90000"/>
              </a:lnSpc>
              <a:buFont typeface="Arial"/>
              <a:buChar char="•"/>
            </a:pPr>
            <a:r>
              <a:rPr lang="en-US" sz="2200">
                <a:solidFill>
                  <a:srgbClr val="ffffff"/>
                </a:solidFill>
                <a:latin typeface="Century Gothic"/>
              </a:rPr>
              <a:t>Most common version of HTTP is HTTP/1.1</a:t>
            </a:r>
            <a:endParaRPr/>
          </a:p>
          <a:p>
            <a:pPr lvl="1">
              <a:lnSpc>
                <a:spcPct val="100000"/>
              </a:lnSpc>
              <a:buFont typeface="Arial"/>
              <a:buChar char="•"/>
            </a:pPr>
            <a:r>
              <a:rPr lang="en-US" sz="2000">
                <a:solidFill>
                  <a:srgbClr val="ffffff"/>
                </a:solidFill>
                <a:latin typeface="Century Gothic"/>
              </a:rPr>
              <a:t>Defined in RFC 2616 in 1999</a:t>
            </a:r>
            <a:endParaRPr/>
          </a:p>
          <a:p>
            <a:pPr>
              <a:lnSpc>
                <a:spcPct val="90000"/>
              </a:lnSpc>
              <a:buFont typeface="Arial"/>
              <a:buChar char="•"/>
            </a:pPr>
            <a:r>
              <a:rPr lang="en-US" sz="2200">
                <a:solidFill>
                  <a:srgbClr val="ffffff"/>
                </a:solidFill>
                <a:latin typeface="Century Gothic"/>
              </a:rPr>
              <a:t>Is part of the application layer</a:t>
            </a:r>
            <a:endParaRPr/>
          </a:p>
          <a:p>
            <a:pPr lvl="1">
              <a:lnSpc>
                <a:spcPct val="100000"/>
              </a:lnSpc>
              <a:buFont typeface="Arial"/>
              <a:buChar char="•"/>
            </a:pPr>
            <a:r>
              <a:rPr lang="en-US" sz="2000">
                <a:solidFill>
                  <a:srgbClr val="ffffff"/>
                </a:solidFill>
                <a:latin typeface="Century Gothic"/>
              </a:rPr>
              <a:t>Used for distributed collaborative hypermedia information systems</a:t>
            </a:r>
            <a:endParaRPr/>
          </a:p>
          <a:p>
            <a:pPr>
              <a:lnSpc>
                <a:spcPct val="90000"/>
              </a:lnSpc>
              <a:buFont typeface="Arial"/>
              <a:buChar char="•"/>
            </a:pPr>
            <a:r>
              <a:rPr lang="en-US" sz="2200">
                <a:solidFill>
                  <a:srgbClr val="ffffff"/>
                </a:solidFill>
                <a:latin typeface="Century Gothic"/>
              </a:rPr>
              <a:t>Used to exchange or transfer hypertext</a:t>
            </a:r>
            <a:endParaRPr/>
          </a:p>
          <a:p>
            <a:pPr lvl="1">
              <a:lnSpc>
                <a:spcPct val="100000"/>
              </a:lnSpc>
              <a:buFont typeface="Arial"/>
              <a:buChar char="•"/>
            </a:pPr>
            <a:r>
              <a:rPr lang="en-US" sz="2000">
                <a:solidFill>
                  <a:srgbClr val="ffffff"/>
                </a:solidFill>
                <a:latin typeface="Century Gothic"/>
              </a:rPr>
              <a:t>Is structured text, uses logical links between nodes containing text</a:t>
            </a:r>
            <a:endParaRPr/>
          </a:p>
          <a:p>
            <a:pPr>
              <a:lnSpc>
                <a:spcPct val="90000"/>
              </a:lnSpc>
              <a:buFont typeface="Arial"/>
              <a:buChar char="•"/>
            </a:pPr>
            <a:r>
              <a:rPr lang="en-US" sz="2200">
                <a:solidFill>
                  <a:srgbClr val="ffffff"/>
                </a:solidFill>
                <a:latin typeface="Century Gothic"/>
              </a:rPr>
              <a:t>Defines how messages are formatted and transmitted over the internet</a:t>
            </a:r>
            <a:endParaRPr/>
          </a:p>
          <a:p>
            <a:endParaRPr/>
          </a:p>
          <a:p>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2171880" y="764280"/>
            <a:ext cx="6377760" cy="1292760"/>
          </a:xfrm>
          <a:prstGeom prst="rect">
            <a:avLst/>
          </a:prstGeom>
        </p:spPr>
        <p:txBody>
          <a:bodyPr anchor="ctr"/>
          <a:p>
            <a:endParaRPr/>
          </a:p>
        </p:txBody>
      </p:sp>
      <p:sp>
        <p:nvSpPr>
          <p:cNvPr id="132" name="TextShape 2"/>
          <p:cNvSpPr txBox="1"/>
          <p:nvPr/>
        </p:nvSpPr>
        <p:spPr>
          <a:xfrm>
            <a:off x="594360" y="2194560"/>
            <a:ext cx="7954920" cy="4068720"/>
          </a:xfrm>
          <a:prstGeom prst="rect">
            <a:avLst/>
          </a:prstGeom>
        </p:spPr>
        <p:txBody>
          <a:bodyPr/>
          <a:p>
            <a:endParaRPr/>
          </a:p>
        </p:txBody>
      </p:sp>
      <p:pic>
        <p:nvPicPr>
          <p:cNvPr id="133" name="Picture 3" descr=""/>
          <p:cNvPicPr/>
          <p:nvPr/>
        </p:nvPicPr>
        <p:blipFill>
          <a:blip r:embed="rId1"/>
          <a:stretch>
            <a:fillRect/>
          </a:stretch>
        </p:blipFill>
        <p:spPr>
          <a:xfrm>
            <a:off x="0" y="-3600"/>
            <a:ext cx="9143640" cy="68648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HTTPS GET Example</a:t>
            </a:r>
            <a:endParaRPr/>
          </a:p>
        </p:txBody>
      </p:sp>
      <p:sp>
        <p:nvSpPr>
          <p:cNvPr id="135" name="TextShape 2"/>
          <p:cNvSpPr txBox="1"/>
          <p:nvPr/>
        </p:nvSpPr>
        <p:spPr>
          <a:xfrm>
            <a:off x="594360" y="2194560"/>
            <a:ext cx="7954920" cy="4068720"/>
          </a:xfrm>
          <a:prstGeom prst="rect">
            <a:avLst/>
          </a:prstGeom>
        </p:spPr>
        <p:txBody>
          <a:bodyPr/>
          <a:p>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2171880" y="764280"/>
            <a:ext cx="6377760" cy="1292760"/>
          </a:xfrm>
          <a:prstGeom prst="rect">
            <a:avLst/>
          </a:prstGeom>
        </p:spPr>
        <p:txBody>
          <a:bodyPr anchor="ctr"/>
          <a:p>
            <a:endParaRPr/>
          </a:p>
        </p:txBody>
      </p:sp>
      <p:pic>
        <p:nvPicPr>
          <p:cNvPr id="137" name="Content Placeholder 3" descr=""/>
          <p:cNvPicPr/>
          <p:nvPr/>
        </p:nvPicPr>
        <p:blipFill>
          <a:blip r:embed="rId1"/>
          <a:stretch>
            <a:fillRect/>
          </a:stretch>
        </p:blipFill>
        <p:spPr>
          <a:xfrm>
            <a:off x="0" y="0"/>
            <a:ext cx="9171360" cy="687852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2171880" y="764280"/>
            <a:ext cx="6377760" cy="1292760"/>
          </a:xfrm>
          <a:prstGeom prst="rect">
            <a:avLst/>
          </a:prstGeom>
        </p:spPr>
        <p:txBody>
          <a:bodyPr anchor="ctr"/>
          <a:p>
            <a:endParaRPr/>
          </a:p>
        </p:txBody>
      </p:sp>
      <p:pic>
        <p:nvPicPr>
          <p:cNvPr id="139" name="Content Placeholder 3" descr=""/>
          <p:cNvPicPr/>
          <p:nvPr/>
        </p:nvPicPr>
        <p:blipFill>
          <a:blip r:embed="rId1"/>
          <a:stretch>
            <a:fillRect/>
          </a:stretch>
        </p:blipFill>
        <p:spPr>
          <a:xfrm>
            <a:off x="-41400" y="0"/>
            <a:ext cx="9185040" cy="688896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Secure Sockets Layer </a:t>
            </a:r>
            <a:endParaRPr/>
          </a:p>
        </p:txBody>
      </p:sp>
      <p:sp>
        <p:nvSpPr>
          <p:cNvPr id="141"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Industry standard for establishing a secure connection between two points</a:t>
            </a:r>
            <a:endParaRPr/>
          </a:p>
          <a:p>
            <a:pPr>
              <a:lnSpc>
                <a:spcPct val="90000"/>
              </a:lnSpc>
            </a:pPr>
            <a:endParaRPr/>
          </a:p>
          <a:p>
            <a:pPr>
              <a:lnSpc>
                <a:spcPct val="90000"/>
              </a:lnSpc>
              <a:buFont typeface="Arial"/>
              <a:buChar char="•"/>
            </a:pPr>
            <a:r>
              <a:rPr lang="en-US" sz="2200">
                <a:solidFill>
                  <a:srgbClr val="ffffff"/>
                </a:solidFill>
                <a:latin typeface="Century Gothic"/>
              </a:rPr>
              <a:t>Used by millions of websites</a:t>
            </a:r>
            <a:endParaRPr/>
          </a:p>
          <a:p>
            <a:pPr>
              <a:lnSpc>
                <a:spcPct val="90000"/>
              </a:lnSpc>
            </a:pPr>
            <a:endParaRPr/>
          </a:p>
          <a:p>
            <a:pPr>
              <a:lnSpc>
                <a:spcPct val="90000"/>
              </a:lnSpc>
              <a:buFont typeface="Arial"/>
              <a:buChar char="•"/>
            </a:pPr>
            <a:r>
              <a:rPr lang="en-US" sz="2200">
                <a:solidFill>
                  <a:srgbClr val="ffffff"/>
                </a:solidFill>
                <a:latin typeface="Century Gothic"/>
              </a:rPr>
              <a:t>Requires an SSL Certificate</a:t>
            </a:r>
            <a:endParaRPr/>
          </a:p>
          <a:p>
            <a:pPr>
              <a:lnSpc>
                <a:spcPct val="90000"/>
              </a:lnSpc>
            </a:pPr>
            <a:endParaRPr/>
          </a:p>
          <a:p>
            <a:pPr>
              <a:lnSpc>
                <a:spcPct val="90000"/>
              </a:lnSpc>
              <a:buFont typeface="Arial"/>
              <a:buChar char="•"/>
            </a:pPr>
            <a:r>
              <a:rPr lang="en-US" sz="2200">
                <a:solidFill>
                  <a:srgbClr val="ffffff"/>
                </a:solidFill>
                <a:latin typeface="Century Gothic"/>
              </a:rPr>
              <a:t>Public Key and Private Keys</a:t>
            </a:r>
            <a:endParaRPr/>
          </a:p>
          <a:p>
            <a:pPr>
              <a:lnSpc>
                <a:spcPct val="90000"/>
              </a:lnSpc>
            </a:pPr>
            <a:endParaRPr/>
          </a:p>
          <a:p>
            <a:pPr>
              <a:lnSpc>
                <a:spcPct val="90000"/>
              </a:lnSpc>
              <a:buFont typeface="Arial"/>
              <a:buChar char="•"/>
            </a:pPr>
            <a:r>
              <a:rPr lang="en-US" sz="2200">
                <a:solidFill>
                  <a:srgbClr val="ffffff"/>
                </a:solidFill>
                <a:latin typeface="Century Gothic"/>
              </a:rPr>
              <a:t>Uses explicit connections</a:t>
            </a:r>
            <a:endParaRPr/>
          </a:p>
          <a:p>
            <a:pPr>
              <a:lnSpc>
                <a:spcPct val="90000"/>
              </a:lnSpc>
            </a:pPr>
            <a:endParaRPr/>
          </a:p>
          <a:p>
            <a:pPr>
              <a:lnSpc>
                <a:spcPct val="90000"/>
              </a:lnSpc>
            </a:pPr>
            <a:endParaRPr/>
          </a:p>
        </p:txBody>
      </p:sp>
      <p:pic>
        <p:nvPicPr>
          <p:cNvPr id="142" name="Picture 3" descr=""/>
          <p:cNvPicPr/>
          <p:nvPr/>
        </p:nvPicPr>
        <p:blipFill>
          <a:blip r:embed="rId1"/>
          <a:stretch>
            <a:fillRect/>
          </a:stretch>
        </p:blipFill>
        <p:spPr>
          <a:xfrm>
            <a:off x="4800600" y="4038480"/>
            <a:ext cx="4165200" cy="90468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Transport Layer Security</a:t>
            </a:r>
            <a:endParaRPr/>
          </a:p>
        </p:txBody>
      </p:sp>
      <p:sp>
        <p:nvSpPr>
          <p:cNvPr id="144"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The successor to SSL</a:t>
            </a:r>
            <a:endParaRPr/>
          </a:p>
          <a:p>
            <a:pPr>
              <a:lnSpc>
                <a:spcPct val="90000"/>
              </a:lnSpc>
            </a:pPr>
            <a:endParaRPr/>
          </a:p>
          <a:p>
            <a:pPr>
              <a:lnSpc>
                <a:spcPct val="90000"/>
              </a:lnSpc>
              <a:buFont typeface="Arial"/>
              <a:buChar char="•"/>
            </a:pPr>
            <a:r>
              <a:rPr lang="en-US" sz="2200">
                <a:solidFill>
                  <a:srgbClr val="ffffff"/>
                </a:solidFill>
                <a:latin typeface="Century Gothic"/>
              </a:rPr>
              <a:t>Similar to SSL</a:t>
            </a:r>
            <a:endParaRPr/>
          </a:p>
          <a:p>
            <a:pPr>
              <a:lnSpc>
                <a:spcPct val="90000"/>
              </a:lnSpc>
            </a:pPr>
            <a:endParaRPr/>
          </a:p>
          <a:p>
            <a:pPr>
              <a:lnSpc>
                <a:spcPct val="90000"/>
              </a:lnSpc>
              <a:buFont typeface="Arial"/>
              <a:buChar char="•"/>
            </a:pPr>
            <a:r>
              <a:rPr lang="en-US" sz="2200">
                <a:solidFill>
                  <a:srgbClr val="ffffff"/>
                </a:solidFill>
                <a:latin typeface="Century Gothic"/>
              </a:rPr>
              <a:t>Protocol that ensures privacy between users and the communicating applications</a:t>
            </a:r>
            <a:endParaRPr/>
          </a:p>
          <a:p>
            <a:pPr>
              <a:lnSpc>
                <a:spcPct val="90000"/>
              </a:lnSpc>
            </a:pPr>
            <a:endParaRPr/>
          </a:p>
          <a:p>
            <a:pPr>
              <a:lnSpc>
                <a:spcPct val="90000"/>
              </a:lnSpc>
              <a:buFont typeface="Arial"/>
              <a:buChar char="•"/>
            </a:pPr>
            <a:r>
              <a:rPr lang="en-US" sz="2200">
                <a:solidFill>
                  <a:srgbClr val="ffffff"/>
                </a:solidFill>
                <a:latin typeface="Century Gothic"/>
              </a:rPr>
              <a:t>Uses implicit connections</a:t>
            </a:r>
            <a:endParaRPr/>
          </a:p>
          <a:p>
            <a:pPr>
              <a:lnSpc>
                <a:spcPct val="90000"/>
              </a:lnSpc>
            </a:pP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HTTP Vs HTTPS</a:t>
            </a:r>
            <a:endParaRPr/>
          </a:p>
        </p:txBody>
      </p:sp>
      <p:sp>
        <p:nvSpPr>
          <p:cNvPr id="146"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71.3 million HTTPS vs 29.3 million HTTPS webservers</a:t>
            </a:r>
            <a:endParaRPr/>
          </a:p>
          <a:p>
            <a:pPr lvl="1">
              <a:lnSpc>
                <a:spcPct val="100000"/>
              </a:lnSpc>
              <a:buFont typeface="Arial"/>
              <a:buChar char="•"/>
            </a:pPr>
            <a:r>
              <a:rPr lang="en-US" sz="2000">
                <a:solidFill>
                  <a:srgbClr val="ffffff"/>
                </a:solidFill>
                <a:latin typeface="Century Gothic"/>
              </a:rPr>
              <a:t>Used Shodan, not all websites</a:t>
            </a:r>
            <a:endParaRPr/>
          </a:p>
          <a:p>
            <a:pPr>
              <a:lnSpc>
                <a:spcPct val="90000"/>
              </a:lnSpc>
              <a:buFont typeface="Arial"/>
              <a:buChar char="•"/>
            </a:pPr>
            <a:r>
              <a:rPr lang="en-US" sz="2200">
                <a:solidFill>
                  <a:srgbClr val="ffffff"/>
                </a:solidFill>
                <a:latin typeface="Century Gothic"/>
              </a:rPr>
              <a:t>HTTPS is relatively secure since data is encrypted</a:t>
            </a:r>
            <a:endParaRPr/>
          </a:p>
          <a:p>
            <a:pPr>
              <a:lnSpc>
                <a:spcPct val="90000"/>
              </a:lnSpc>
              <a:buFont typeface="Arial"/>
              <a:buChar char="•"/>
            </a:pPr>
            <a:r>
              <a:rPr lang="en-US" sz="2200">
                <a:solidFill>
                  <a:srgbClr val="ffffff"/>
                </a:solidFill>
                <a:latin typeface="Century Gothic"/>
              </a:rPr>
              <a:t>HTTPS cannot be deployed on virtual hosts</a:t>
            </a:r>
            <a:endParaRPr/>
          </a:p>
          <a:p>
            <a:pPr>
              <a:lnSpc>
                <a:spcPct val="90000"/>
              </a:lnSpc>
              <a:buFont typeface="Arial"/>
              <a:buChar char="•"/>
            </a:pPr>
            <a:r>
              <a:rPr lang="en-US" sz="2200">
                <a:solidFill>
                  <a:srgbClr val="ffffff"/>
                </a:solidFill>
                <a:latin typeface="Century Gothic"/>
              </a:rPr>
              <a:t>Due to the design of HTTPS, webservers may get performance hits</a:t>
            </a:r>
            <a:endParaRPr/>
          </a:p>
          <a:p>
            <a:pPr>
              <a:lnSpc>
                <a:spcPct val="90000"/>
              </a:lnSpc>
              <a:buFont typeface="Arial"/>
              <a:buChar char="•"/>
            </a:pPr>
            <a:r>
              <a:rPr lang="en-US" sz="2200">
                <a:solidFill>
                  <a:srgbClr val="ffffff"/>
                </a:solidFill>
                <a:latin typeface="Century Gothic"/>
              </a:rPr>
              <a:t>HTTPS URLs begin with “https://” and use port 443</a:t>
            </a:r>
            <a:endParaRPr/>
          </a:p>
          <a:p>
            <a:pPr lvl="1">
              <a:lnSpc>
                <a:spcPct val="100000"/>
              </a:lnSpc>
              <a:buFont typeface="Arial"/>
              <a:buChar char="•"/>
            </a:pPr>
            <a:r>
              <a:rPr lang="en-US" sz="2000">
                <a:solidFill>
                  <a:srgbClr val="ffffff"/>
                </a:solidFill>
                <a:latin typeface="Century Gothic"/>
              </a:rPr>
              <a:t>HTTP uses “http://” and use port 80</a:t>
            </a:r>
            <a:endParaRPr/>
          </a:p>
          <a:p>
            <a:pPr>
              <a:lnSpc>
                <a:spcPct val="90000"/>
              </a:lnSpc>
            </a:pPr>
            <a:endParaRPr/>
          </a:p>
          <a:p>
            <a:pPr>
              <a:lnSpc>
                <a:spcPct val="90000"/>
              </a:lnSpc>
            </a:pP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SSL Vulnerabilities</a:t>
            </a:r>
            <a:endParaRPr/>
          </a:p>
        </p:txBody>
      </p:sp>
      <p:sp>
        <p:nvSpPr>
          <p:cNvPr id="148"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CCS Injection</a:t>
            </a:r>
            <a:endParaRPr/>
          </a:p>
          <a:p>
            <a:pPr lvl="1">
              <a:lnSpc>
                <a:spcPct val="100000"/>
              </a:lnSpc>
              <a:buFont typeface="Arial"/>
              <a:buChar char="•"/>
            </a:pPr>
            <a:r>
              <a:rPr lang="en-US" sz="2000">
                <a:solidFill>
                  <a:srgbClr val="ffffff"/>
                </a:solidFill>
                <a:latin typeface="Century Gothic"/>
              </a:rPr>
              <a:t>Man-in-middle attack, attacker is able to decrypt and modify traffic in transit</a:t>
            </a:r>
            <a:endParaRPr/>
          </a:p>
          <a:p>
            <a:pPr>
              <a:lnSpc>
                <a:spcPct val="90000"/>
              </a:lnSpc>
            </a:pPr>
            <a:endParaRPr/>
          </a:p>
          <a:p>
            <a:pPr>
              <a:lnSpc>
                <a:spcPct val="90000"/>
              </a:lnSpc>
              <a:buFont typeface="Arial"/>
              <a:buChar char="•"/>
            </a:pPr>
            <a:r>
              <a:rPr lang="en-US" sz="2200">
                <a:solidFill>
                  <a:srgbClr val="ffffff"/>
                </a:solidFill>
                <a:latin typeface="Century Gothic"/>
              </a:rPr>
              <a:t>HTTPS Bicycle Attack</a:t>
            </a:r>
            <a:endParaRPr/>
          </a:p>
          <a:p>
            <a:pPr lvl="1">
              <a:lnSpc>
                <a:spcPct val="100000"/>
              </a:lnSpc>
              <a:buFont typeface="Arial"/>
              <a:buChar char="•"/>
            </a:pPr>
            <a:r>
              <a:rPr lang="en-US" sz="2000">
                <a:solidFill>
                  <a:srgbClr val="ffffff"/>
                </a:solidFill>
                <a:latin typeface="Century Gothic"/>
              </a:rPr>
              <a:t>Allows attackers to reveal length of unknowns</a:t>
            </a:r>
            <a:endParaRPr/>
          </a:p>
          <a:p>
            <a:endParaRPr/>
          </a:p>
          <a:p>
            <a:pPr>
              <a:lnSpc>
                <a:spcPct val="90000"/>
              </a:lnSpc>
              <a:buFont typeface="Arial"/>
              <a:buChar char="•"/>
            </a:pPr>
            <a:r>
              <a:rPr lang="en-US" sz="2200">
                <a:solidFill>
                  <a:srgbClr val="ffffff"/>
                </a:solidFill>
                <a:latin typeface="Century Gothic"/>
              </a:rPr>
              <a:t>ClientHello sigalgs DoS</a:t>
            </a:r>
            <a:endParaRPr/>
          </a:p>
          <a:p>
            <a:pPr lvl="1">
              <a:lnSpc>
                <a:spcPct val="100000"/>
              </a:lnSpc>
              <a:buFont typeface="Arial"/>
              <a:buChar char="•"/>
            </a:pPr>
            <a:r>
              <a:rPr lang="en-US" sz="2000">
                <a:solidFill>
                  <a:srgbClr val="ffffff"/>
                </a:solidFill>
                <a:latin typeface="Century Gothic"/>
              </a:rPr>
              <a:t>Allows an attacker to read a certificate and modify it causing the certificate to crash a client or server</a:t>
            </a:r>
            <a:endParaRPr/>
          </a:p>
          <a:p>
            <a:endParaRPr/>
          </a:p>
          <a:p>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Heartbleed Attack</a:t>
            </a:r>
            <a:endParaRPr/>
          </a:p>
        </p:txBody>
      </p:sp>
      <p:pic>
        <p:nvPicPr>
          <p:cNvPr id="150" name="Picture 3" descr=""/>
          <p:cNvPicPr/>
          <p:nvPr/>
        </p:nvPicPr>
        <p:blipFill>
          <a:blip r:embed="rId1"/>
          <a:stretch>
            <a:fillRect/>
          </a:stretch>
        </p:blipFill>
        <p:spPr>
          <a:xfrm>
            <a:off x="5360760" y="4396320"/>
            <a:ext cx="3657240" cy="2441880"/>
          </a:xfrm>
          <a:prstGeom prst="rect">
            <a:avLst/>
          </a:prstGeom>
          <a:ln>
            <a:noFill/>
          </a:ln>
        </p:spPr>
      </p:pic>
      <p:sp>
        <p:nvSpPr>
          <p:cNvPr id="151"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Reported April 1</a:t>
            </a:r>
            <a:r>
              <a:rPr lang="en-US" sz="2200" baseline="30000">
                <a:solidFill>
                  <a:srgbClr val="ffffff"/>
                </a:solidFill>
                <a:latin typeface="Century Gothic"/>
              </a:rPr>
              <a:t>st</a:t>
            </a:r>
            <a:r>
              <a:rPr lang="en-US" sz="2200">
                <a:solidFill>
                  <a:srgbClr val="ffffff"/>
                </a:solidFill>
                <a:latin typeface="Century Gothic"/>
              </a:rPr>
              <a:t> 2014</a:t>
            </a:r>
            <a:endParaRPr/>
          </a:p>
          <a:p>
            <a:pPr lvl="1">
              <a:lnSpc>
                <a:spcPct val="100000"/>
              </a:lnSpc>
              <a:buFont typeface="Arial"/>
              <a:buChar char="•"/>
            </a:pPr>
            <a:r>
              <a:rPr lang="en-US" sz="2000">
                <a:solidFill>
                  <a:srgbClr val="ffffff"/>
                </a:solidFill>
                <a:latin typeface="Century Gothic"/>
              </a:rPr>
              <a:t>Fixed April 7</a:t>
            </a:r>
            <a:r>
              <a:rPr lang="en-US" sz="2000" baseline="30000">
                <a:solidFill>
                  <a:srgbClr val="ffffff"/>
                </a:solidFill>
                <a:latin typeface="Century Gothic"/>
              </a:rPr>
              <a:t>th</a:t>
            </a:r>
            <a:r>
              <a:rPr lang="en-US" sz="2000">
                <a:solidFill>
                  <a:srgbClr val="ffffff"/>
                </a:solidFill>
                <a:latin typeface="Century Gothic"/>
              </a:rPr>
              <a:t> 2014</a:t>
            </a:r>
            <a:endParaRPr/>
          </a:p>
          <a:p>
            <a:pPr>
              <a:lnSpc>
                <a:spcPct val="90000"/>
              </a:lnSpc>
            </a:pPr>
            <a:endParaRPr/>
          </a:p>
          <a:p>
            <a:pPr>
              <a:lnSpc>
                <a:spcPct val="90000"/>
              </a:lnSpc>
              <a:buFont typeface="Arial"/>
              <a:buChar char="•"/>
            </a:pPr>
            <a:r>
              <a:rPr lang="en-US" sz="2200">
                <a:solidFill>
                  <a:srgbClr val="ffffff"/>
                </a:solidFill>
                <a:latin typeface="Century Gothic"/>
              </a:rPr>
              <a:t>Caused by the Heartbeat Extension</a:t>
            </a:r>
            <a:endParaRPr/>
          </a:p>
          <a:p>
            <a:pPr>
              <a:lnSpc>
                <a:spcPct val="90000"/>
              </a:lnSpc>
            </a:pPr>
            <a:endParaRPr/>
          </a:p>
          <a:p>
            <a:pPr>
              <a:lnSpc>
                <a:spcPct val="90000"/>
              </a:lnSpc>
              <a:buFont typeface="Arial"/>
              <a:buChar char="•"/>
            </a:pPr>
            <a:r>
              <a:rPr lang="en-US" sz="2200">
                <a:solidFill>
                  <a:srgbClr val="ffffff"/>
                </a:solidFill>
                <a:latin typeface="Century Gothic"/>
              </a:rPr>
              <a:t>A flaw in OpenSSL</a:t>
            </a:r>
            <a:endParaRPr/>
          </a:p>
          <a:p>
            <a:pPr>
              <a:lnSpc>
                <a:spcPct val="90000"/>
              </a:lnSpc>
            </a:pPr>
            <a:endParaRPr/>
          </a:p>
          <a:p>
            <a:pPr>
              <a:lnSpc>
                <a:spcPct val="90000"/>
              </a:lnSpc>
              <a:buFont typeface="Arial"/>
              <a:buChar char="•"/>
            </a:pPr>
            <a:r>
              <a:rPr lang="en-US" sz="2200">
                <a:solidFill>
                  <a:srgbClr val="ffffff"/>
                </a:solidFill>
                <a:latin typeface="Century Gothic"/>
              </a:rPr>
              <a:t>Allows attackers to steal encryption keys, </a:t>
            </a:r>
            <a:endParaRPr/>
          </a:p>
          <a:p>
            <a:pPr>
              <a:lnSpc>
                <a:spcPct val="100000"/>
              </a:lnSpc>
            </a:pPr>
            <a:r>
              <a:rPr lang="en-US" sz="2200">
                <a:solidFill>
                  <a:srgbClr val="ffffff"/>
                </a:solidFill>
                <a:latin typeface="Century Gothic"/>
              </a:rPr>
              <a:t>   </a:t>
            </a:r>
            <a:r>
              <a:rPr lang="en-US" sz="2200">
                <a:solidFill>
                  <a:srgbClr val="ffffff"/>
                </a:solidFill>
                <a:latin typeface="Century Gothic"/>
              </a:rPr>
              <a:t>user passwords, and site content</a:t>
            </a:r>
            <a:endParaRPr/>
          </a:p>
          <a:p>
            <a:pPr>
              <a:lnSpc>
                <a:spcPct val="90000"/>
              </a:lnSpc>
            </a:pPr>
            <a:endParaRPr/>
          </a:p>
          <a:p>
            <a:pPr>
              <a:lnSpc>
                <a:spcPct val="100000"/>
              </a:lnSpc>
            </a:pPr>
            <a:endParaRPr/>
          </a:p>
          <a:p>
            <a:pPr>
              <a:lnSpc>
                <a:spcPct val="90000"/>
              </a:lnSpc>
            </a:pP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Heartbleed Attack</a:t>
            </a:r>
            <a:endParaRPr/>
          </a:p>
        </p:txBody>
      </p:sp>
      <p:pic>
        <p:nvPicPr>
          <p:cNvPr id="153" name="Picture 3" descr=""/>
          <p:cNvPicPr/>
          <p:nvPr/>
        </p:nvPicPr>
        <p:blipFill>
          <a:blip r:embed="rId1"/>
          <a:stretch>
            <a:fillRect/>
          </a:stretch>
        </p:blipFill>
        <p:spPr>
          <a:xfrm>
            <a:off x="5360760" y="4396320"/>
            <a:ext cx="3657240" cy="2441880"/>
          </a:xfrm>
          <a:prstGeom prst="rect">
            <a:avLst/>
          </a:prstGeom>
          <a:ln>
            <a:noFill/>
          </a:ln>
        </p:spPr>
      </p:pic>
      <p:sp>
        <p:nvSpPr>
          <p:cNvPr id="154"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Not traceable</a:t>
            </a:r>
            <a:endParaRPr/>
          </a:p>
          <a:p>
            <a:pPr>
              <a:lnSpc>
                <a:spcPct val="90000"/>
              </a:lnSpc>
            </a:pPr>
            <a:endParaRPr/>
          </a:p>
          <a:p>
            <a:pPr>
              <a:lnSpc>
                <a:spcPct val="90000"/>
              </a:lnSpc>
              <a:buFont typeface="Arial"/>
              <a:buChar char="•"/>
            </a:pPr>
            <a:r>
              <a:rPr lang="en-US" sz="2200">
                <a:solidFill>
                  <a:srgbClr val="ffffff"/>
                </a:solidFill>
                <a:latin typeface="Century Gothic"/>
              </a:rPr>
              <a:t>Top sites that could have been compromised:</a:t>
            </a:r>
            <a:endParaRPr/>
          </a:p>
          <a:p>
            <a:pPr lvl="1">
              <a:lnSpc>
                <a:spcPct val="100000"/>
              </a:lnSpc>
              <a:buFont typeface="Arial"/>
              <a:buChar char="•"/>
            </a:pPr>
            <a:r>
              <a:rPr lang="en-US" sz="2000">
                <a:solidFill>
                  <a:srgbClr val="ffffff"/>
                </a:solidFill>
                <a:latin typeface="Century Gothic"/>
              </a:rPr>
              <a:t>Facebook, Google, Wikipedia, Amazon, Twitter, Apple, and Microsoft </a:t>
            </a:r>
            <a:endParaRPr/>
          </a:p>
          <a:p>
            <a:endParaRPr/>
          </a:p>
          <a:p>
            <a:pPr>
              <a:lnSpc>
                <a:spcPct val="90000"/>
              </a:lnSpc>
              <a:buFont typeface="Arial"/>
              <a:buChar char="•"/>
            </a:pPr>
            <a:r>
              <a:rPr lang="en-US" sz="2200">
                <a:solidFill>
                  <a:srgbClr val="ffffff"/>
                </a:solidFill>
                <a:latin typeface="Century Gothic"/>
              </a:rPr>
              <a:t>Estimated 17% of websites affected</a:t>
            </a:r>
            <a:endParaRPr/>
          </a:p>
          <a:p>
            <a:endParaRPr/>
          </a:p>
          <a:p>
            <a:pPr>
              <a:lnSpc>
                <a:spcPct val="90000"/>
              </a:lnSpc>
              <a:buFont typeface="Arial"/>
              <a:buChar char="•"/>
            </a:pPr>
            <a:r>
              <a:rPr lang="en-US" sz="2200">
                <a:solidFill>
                  <a:srgbClr val="ffffff"/>
                </a:solidFill>
                <a:latin typeface="Century Gothic"/>
              </a:rPr>
              <a:t>OpenSSL versions 1.0.1 – 1.0.1f</a:t>
            </a:r>
            <a:endParaRPr/>
          </a:p>
          <a:p>
            <a:pPr lvl="1">
              <a:lnSpc>
                <a:spcPct val="100000"/>
              </a:lnSpc>
              <a:buFont typeface="Arial"/>
              <a:buChar char="•"/>
            </a:pPr>
            <a:r>
              <a:rPr lang="en-US" sz="2000">
                <a:solidFill>
                  <a:srgbClr val="ffffff"/>
                </a:solidFill>
                <a:latin typeface="Century Gothic"/>
              </a:rPr>
              <a:t>Default encryption for Apache</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How HTTP Works</a:t>
            </a:r>
            <a:endParaRPr/>
          </a:p>
        </p:txBody>
      </p:sp>
      <p:sp>
        <p:nvSpPr>
          <p:cNvPr id="91"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Is a request/response protocol</a:t>
            </a:r>
            <a:endParaRPr/>
          </a:p>
          <a:p>
            <a:pPr lvl="1">
              <a:lnSpc>
                <a:spcPct val="100000"/>
              </a:lnSpc>
              <a:buFont typeface="Arial"/>
              <a:buChar char="•"/>
            </a:pPr>
            <a:r>
              <a:rPr lang="en-US" sz="2000">
                <a:solidFill>
                  <a:srgbClr val="ffffff"/>
                </a:solidFill>
                <a:latin typeface="Century Gothic"/>
              </a:rPr>
              <a:t>Request: client sends request to the server</a:t>
            </a:r>
            <a:endParaRPr/>
          </a:p>
          <a:p>
            <a:endParaRPr/>
          </a:p>
          <a:p>
            <a:pPr lvl="1">
              <a:lnSpc>
                <a:spcPct val="100000"/>
              </a:lnSpc>
              <a:buFont typeface="Arial"/>
              <a:buChar char="•"/>
            </a:pPr>
            <a:r>
              <a:rPr lang="en-US" sz="2000">
                <a:solidFill>
                  <a:srgbClr val="ffffff"/>
                </a:solidFill>
                <a:latin typeface="Century Gothic"/>
              </a:rPr>
              <a:t>Response: server sends response back</a:t>
            </a:r>
            <a:endParaRPr/>
          </a:p>
          <a:p>
            <a:endParaRPr/>
          </a:p>
          <a:p>
            <a:pPr>
              <a:lnSpc>
                <a:spcPct val="90000"/>
              </a:lnSpc>
              <a:buFont typeface="Arial"/>
              <a:buChar char="•"/>
            </a:pPr>
            <a:r>
              <a:rPr lang="en-US" sz="2200">
                <a:solidFill>
                  <a:srgbClr val="ffffff"/>
                </a:solidFill>
                <a:latin typeface="Century Gothic"/>
              </a:rPr>
              <a:t>Usually takes place over TCP/IP connections</a:t>
            </a:r>
            <a:endParaRPr/>
          </a:p>
          <a:p>
            <a:pPr lvl="1">
              <a:lnSpc>
                <a:spcPct val="100000"/>
              </a:lnSpc>
              <a:buFont typeface="Arial"/>
              <a:buChar char="•"/>
            </a:pPr>
            <a:r>
              <a:rPr lang="en-US" sz="2000">
                <a:solidFill>
                  <a:srgbClr val="ffffff"/>
                </a:solidFill>
                <a:latin typeface="Century Gothic"/>
              </a:rPr>
              <a:t>Default port is TCP 80</a:t>
            </a:r>
            <a:endParaRPr/>
          </a:p>
          <a:p>
            <a:endParaRPr/>
          </a:p>
          <a:p>
            <a:pPr>
              <a:lnSpc>
                <a:spcPct val="90000"/>
              </a:lnSpc>
              <a:buFont typeface="Arial"/>
              <a:buChar char="•"/>
            </a:pPr>
            <a:r>
              <a:rPr lang="en-US" sz="2200">
                <a:solidFill>
                  <a:srgbClr val="ffffff"/>
                </a:solidFill>
                <a:latin typeface="Century Gothic"/>
              </a:rPr>
              <a:t>Most HTTP communication is initiated by a user agent</a:t>
            </a:r>
            <a:endParaRPr/>
          </a:p>
          <a:p>
            <a:pPr lvl="1">
              <a:lnSpc>
                <a:spcPct val="100000"/>
              </a:lnSpc>
              <a:buFont typeface="Arial"/>
              <a:buChar char="•"/>
            </a:pPr>
            <a:r>
              <a:rPr lang="en-US" sz="2000">
                <a:solidFill>
                  <a:srgbClr val="ffffff"/>
                </a:solidFill>
                <a:latin typeface="Century Gothic"/>
              </a:rPr>
              <a:t>Simplest case is accomplished by a single connection</a:t>
            </a:r>
            <a:endParaRPr/>
          </a:p>
          <a:p>
            <a:endParaRPr/>
          </a:p>
          <a:p>
            <a:endParaRPr/>
          </a:p>
          <a:p>
            <a:pPr>
              <a:lnSpc>
                <a:spcPct val="90000"/>
              </a:lnSpc>
            </a:pP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Heartbleed Attack Explanation</a:t>
            </a:r>
            <a:endParaRPr/>
          </a:p>
        </p:txBody>
      </p:sp>
      <p:pic>
        <p:nvPicPr>
          <p:cNvPr id="156" name="Content Placeholder 5" descr=""/>
          <p:cNvPicPr/>
          <p:nvPr/>
        </p:nvPicPr>
        <p:blipFill>
          <a:blip r:embed="rId1"/>
          <a:stretch>
            <a:fillRect/>
          </a:stretch>
        </p:blipFill>
        <p:spPr>
          <a:xfrm>
            <a:off x="0" y="0"/>
            <a:ext cx="9160560" cy="68576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Heartbleed Attack Explanation</a:t>
            </a:r>
            <a:endParaRPr/>
          </a:p>
        </p:txBody>
      </p:sp>
      <p:sp>
        <p:nvSpPr>
          <p:cNvPr id="158"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Heartbeat Extension requires the receiver to send the exact same payload back to sender</a:t>
            </a:r>
            <a:endParaRPr/>
          </a:p>
          <a:p>
            <a:pPr>
              <a:lnSpc>
                <a:spcPct val="90000"/>
              </a:lnSpc>
            </a:pPr>
            <a:endParaRPr/>
          </a:p>
          <a:p>
            <a:pPr>
              <a:lnSpc>
                <a:spcPct val="90000"/>
              </a:lnSpc>
              <a:buFont typeface="Arial"/>
              <a:buChar char="•"/>
            </a:pPr>
            <a:r>
              <a:rPr lang="en-US" sz="2200">
                <a:solidFill>
                  <a:srgbClr val="ffffff"/>
                </a:solidFill>
                <a:latin typeface="Century Gothic"/>
              </a:rPr>
              <a:t>Affected OpenSSL versions returns a message based on length field of requesting message</a:t>
            </a:r>
            <a:endParaRPr/>
          </a:p>
          <a:p>
            <a:pPr>
              <a:lnSpc>
                <a:spcPct val="90000"/>
              </a:lnSpc>
            </a:pPr>
            <a:endParaRPr/>
          </a:p>
          <a:p>
            <a:pPr>
              <a:lnSpc>
                <a:spcPct val="90000"/>
              </a:lnSpc>
              <a:buFont typeface="Arial"/>
              <a:buChar char="•"/>
            </a:pPr>
            <a:r>
              <a:rPr lang="en-US" sz="2200">
                <a:solidFill>
                  <a:srgbClr val="ffffff"/>
                </a:solidFill>
                <a:latin typeface="Century Gothic"/>
              </a:rPr>
              <a:t>This is exploited by an attacker sending small payloads and large length fields</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Heartbleed Demo</a:t>
            </a:r>
            <a:endParaRPr/>
          </a:p>
        </p:txBody>
      </p:sp>
      <p:sp>
        <p:nvSpPr>
          <p:cNvPr id="160" name="TextShape 2"/>
          <p:cNvSpPr txBox="1"/>
          <p:nvPr/>
        </p:nvSpPr>
        <p:spPr>
          <a:xfrm>
            <a:off x="594360" y="2194560"/>
            <a:ext cx="7954920" cy="4068720"/>
          </a:xfrm>
          <a:prstGeom prst="rect">
            <a:avLst/>
          </a:prstGeom>
        </p:spPr>
        <p:txBody>
          <a:bodyPr/>
          <a:p>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TextShape 1"/>
          <p:cNvSpPr txBox="1"/>
          <p:nvPr/>
        </p:nvSpPr>
        <p:spPr>
          <a:xfrm>
            <a:off x="2171880" y="764280"/>
            <a:ext cx="6377760" cy="1292760"/>
          </a:xfrm>
          <a:prstGeom prst="rect">
            <a:avLst/>
          </a:prstGeom>
        </p:spPr>
        <p:txBody>
          <a:bodyPr anchor="ctr"/>
          <a:p>
            <a:endParaRPr/>
          </a:p>
        </p:txBody>
      </p:sp>
      <p:pic>
        <p:nvPicPr>
          <p:cNvPr id="162" name="Content Placeholder 4" descr=""/>
          <p:cNvPicPr/>
          <p:nvPr/>
        </p:nvPicPr>
        <p:blipFill>
          <a:blip r:embed="rId1"/>
          <a:stretch>
            <a:fillRect/>
          </a:stretch>
        </p:blipFill>
        <p:spPr>
          <a:xfrm>
            <a:off x="0" y="0"/>
            <a:ext cx="9143640" cy="678132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2171880" y="764280"/>
            <a:ext cx="6377760" cy="1292760"/>
          </a:xfrm>
          <a:prstGeom prst="rect">
            <a:avLst/>
          </a:prstGeom>
        </p:spPr>
        <p:txBody>
          <a:bodyPr anchor="ctr"/>
          <a:p>
            <a:endParaRPr/>
          </a:p>
        </p:txBody>
      </p:sp>
      <p:pic>
        <p:nvPicPr>
          <p:cNvPr id="164" name="Content Placeholder 3" descr=""/>
          <p:cNvPicPr/>
          <p:nvPr/>
        </p:nvPicPr>
        <p:blipFill>
          <a:blip r:embed="rId1"/>
          <a:stretch>
            <a:fillRect/>
          </a:stretch>
        </p:blipFill>
        <p:spPr>
          <a:xfrm>
            <a:off x="0" y="0"/>
            <a:ext cx="9143640" cy="685764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Heartbleed in Action</a:t>
            </a:r>
            <a:endParaRPr/>
          </a:p>
        </p:txBody>
      </p:sp>
      <p:sp>
        <p:nvSpPr>
          <p:cNvPr id="166"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Attack on Canada Revenue Agency</a:t>
            </a:r>
            <a:endParaRPr/>
          </a:p>
          <a:p>
            <a:pPr>
              <a:lnSpc>
                <a:spcPct val="90000"/>
              </a:lnSpc>
            </a:pPr>
            <a:endParaRPr/>
          </a:p>
          <a:p>
            <a:pPr>
              <a:lnSpc>
                <a:spcPct val="90000"/>
              </a:lnSpc>
              <a:buFont typeface="Arial"/>
              <a:buChar char="•"/>
            </a:pPr>
            <a:r>
              <a:rPr lang="en-US" sz="2200">
                <a:solidFill>
                  <a:srgbClr val="ffffff"/>
                </a:solidFill>
                <a:latin typeface="Century Gothic"/>
              </a:rPr>
              <a:t>Attackers stole security keys from Community Health Systems</a:t>
            </a:r>
            <a:endParaRPr/>
          </a:p>
          <a:p>
            <a:pPr>
              <a:lnSpc>
                <a:spcPct val="90000"/>
              </a:lnSpc>
            </a:pPr>
            <a:endParaRPr/>
          </a:p>
          <a:p>
            <a:pPr>
              <a:lnSpc>
                <a:spcPct val="90000"/>
              </a:lnSpc>
              <a:buFont typeface="Arial"/>
              <a:buChar char="•"/>
            </a:pPr>
            <a:r>
              <a:rPr lang="en-US" sz="2200">
                <a:solidFill>
                  <a:srgbClr val="ffffff"/>
                </a:solidFill>
                <a:latin typeface="Century Gothic"/>
              </a:rPr>
              <a:t>Since attack was untraceable, many other unknown attacks were made</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Heartbleed Fixed</a:t>
            </a:r>
            <a:endParaRPr/>
          </a:p>
        </p:txBody>
      </p:sp>
      <p:sp>
        <p:nvSpPr>
          <p:cNvPr id="168"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Fixed in OpenSSL 1.0.1g</a:t>
            </a:r>
            <a:endParaRPr/>
          </a:p>
          <a:p>
            <a:pPr lvl="1">
              <a:lnSpc>
                <a:spcPct val="100000"/>
              </a:lnSpc>
              <a:buFont typeface="Arial"/>
              <a:buChar char="•"/>
            </a:pPr>
            <a:r>
              <a:rPr lang="en-US" sz="2000">
                <a:solidFill>
                  <a:srgbClr val="ffffff"/>
                </a:solidFill>
                <a:latin typeface="Century Gothic"/>
              </a:rPr>
              <a:t>Added bounds check</a:t>
            </a:r>
            <a:endParaRPr/>
          </a:p>
          <a:p>
            <a:endParaRPr/>
          </a:p>
          <a:p>
            <a:pPr>
              <a:lnSpc>
                <a:spcPct val="90000"/>
              </a:lnSpc>
              <a:buFont typeface="Arial"/>
              <a:buChar char="•"/>
            </a:pPr>
            <a:r>
              <a:rPr lang="en-US" sz="2200">
                <a:solidFill>
                  <a:srgbClr val="ffffff"/>
                </a:solidFill>
                <a:latin typeface="Century Gothic"/>
              </a:rPr>
              <a:t>Fixed with a simple piece of code</a:t>
            </a:r>
            <a:endParaRPr/>
          </a:p>
          <a:p>
            <a:r>
              <a:rPr lang="en-US" sz="2000">
                <a:solidFill>
                  <a:srgbClr val="4a9bdc"/>
                </a:solidFill>
                <a:latin typeface="Century Gothic"/>
              </a:rPr>
              <a:t>If (1 + 2 + payload + 16 &gt; s-&gt;s3-&gt;rrec.length) return 0;</a:t>
            </a: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69"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Bicycle Attack Demo</a:t>
            </a:r>
            <a:endParaRPr/>
          </a:p>
        </p:txBody>
      </p:sp>
      <p:sp>
        <p:nvSpPr>
          <p:cNvPr id="170" name="TextShape 2"/>
          <p:cNvSpPr txBox="1"/>
          <p:nvPr/>
        </p:nvSpPr>
        <p:spPr>
          <a:xfrm>
            <a:off x="594360" y="2194560"/>
            <a:ext cx="7954920" cy="4068720"/>
          </a:xfrm>
          <a:prstGeom prst="rect">
            <a:avLst/>
          </a:prstGeom>
        </p:spPr>
        <p:txBody>
          <a:bodyPr/>
          <a:p>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71"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HTTPS Bicycle Attack</a:t>
            </a:r>
            <a:endParaRPr/>
          </a:p>
        </p:txBody>
      </p:sp>
      <p:sp>
        <p:nvSpPr>
          <p:cNvPr id="172"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Affects TLS</a:t>
            </a:r>
            <a:endParaRPr/>
          </a:p>
          <a:p>
            <a:pPr>
              <a:lnSpc>
                <a:spcPct val="90000"/>
              </a:lnSpc>
              <a:buFont typeface="Arial"/>
              <a:buChar char="•"/>
            </a:pPr>
            <a:r>
              <a:rPr lang="en-US" sz="2200">
                <a:solidFill>
                  <a:srgbClr val="ffffff"/>
                </a:solidFill>
                <a:latin typeface="Century Gothic"/>
              </a:rPr>
              <a:t>Basic idea, this attack allows an attacker to figure out length of secret data</a:t>
            </a:r>
            <a:endParaRPr/>
          </a:p>
          <a:p>
            <a:pPr>
              <a:lnSpc>
                <a:spcPct val="90000"/>
              </a:lnSpc>
              <a:buFont typeface="Arial"/>
              <a:buChar char="•"/>
            </a:pPr>
            <a:r>
              <a:rPr lang="en-US" sz="2200">
                <a:solidFill>
                  <a:srgbClr val="ffffff"/>
                </a:solidFill>
                <a:latin typeface="Century Gothic"/>
              </a:rPr>
              <a:t>Is undetectable by user</a:t>
            </a:r>
            <a:endParaRPr/>
          </a:p>
          <a:p>
            <a:pPr>
              <a:lnSpc>
                <a:spcPct val="90000"/>
              </a:lnSpc>
              <a:buFont typeface="Arial"/>
              <a:buChar char="•"/>
            </a:pPr>
            <a:r>
              <a:rPr lang="en-US" sz="2200">
                <a:solidFill>
                  <a:srgbClr val="ffffff"/>
                </a:solidFill>
                <a:latin typeface="Century Gothic"/>
              </a:rPr>
              <a:t>Is a type of man-in-the-middle attack</a:t>
            </a:r>
            <a:endParaRPr/>
          </a:p>
          <a:p>
            <a:pPr lvl="1">
              <a:lnSpc>
                <a:spcPct val="100000"/>
              </a:lnSpc>
              <a:buFont typeface="Arial"/>
              <a:buChar char="•"/>
            </a:pPr>
            <a:r>
              <a:rPr lang="en-US" sz="2000">
                <a:solidFill>
                  <a:srgbClr val="ffffff"/>
                </a:solidFill>
                <a:latin typeface="Century Gothic"/>
              </a:rPr>
              <a:t>Attacker only needs to capture HTTPS traffic</a:t>
            </a:r>
            <a:endParaRPr/>
          </a:p>
          <a:p>
            <a:pPr>
              <a:lnSpc>
                <a:spcPct val="90000"/>
              </a:lnSpc>
              <a:buFont typeface="Arial"/>
              <a:buChar char="•"/>
            </a:pPr>
            <a:r>
              <a:rPr lang="en-US" sz="2200">
                <a:solidFill>
                  <a:srgbClr val="ffffff"/>
                </a:solidFill>
                <a:latin typeface="Century Gothic"/>
              </a:rPr>
              <a:t>Requires TLS traffic must be using a stream oriented cipher</a:t>
            </a:r>
            <a:endParaRPr/>
          </a:p>
          <a:p>
            <a:pPr lvl="1">
              <a:lnSpc>
                <a:spcPct val="100000"/>
              </a:lnSpc>
              <a:buFont typeface="Arial"/>
              <a:buChar char="•"/>
            </a:pPr>
            <a:r>
              <a:rPr lang="en-US" sz="2000">
                <a:solidFill>
                  <a:srgbClr val="ffffff"/>
                </a:solidFill>
                <a:latin typeface="Century Gothic"/>
              </a:rPr>
              <a:t>Specific type of encryption</a:t>
            </a:r>
            <a:endParaRPr/>
          </a:p>
          <a:p>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73"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Why is finding the password Length Useful?</a:t>
            </a:r>
            <a:endParaRPr/>
          </a:p>
        </p:txBody>
      </p:sp>
      <p:sp>
        <p:nvSpPr>
          <p:cNvPr id="174"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Attacker has an easier job figuring out the password if he knows the length</a:t>
            </a:r>
            <a:endParaRPr/>
          </a:p>
          <a:p>
            <a:pPr>
              <a:lnSpc>
                <a:spcPct val="90000"/>
              </a:lnSpc>
            </a:pPr>
            <a:endParaRPr/>
          </a:p>
          <a:p>
            <a:pPr>
              <a:lnSpc>
                <a:spcPct val="90000"/>
              </a:lnSpc>
              <a:buFont typeface="Arial"/>
              <a:buChar char="•"/>
            </a:pPr>
            <a:r>
              <a:rPr lang="en-US" sz="2200">
                <a:solidFill>
                  <a:srgbClr val="ffffff"/>
                </a:solidFill>
                <a:latin typeface="Century Gothic"/>
              </a:rPr>
              <a:t>If attacker knows which combination characters are required</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Simple HTTP Operation </a:t>
            </a:r>
            <a:endParaRPr/>
          </a:p>
        </p:txBody>
      </p:sp>
      <p:sp>
        <p:nvSpPr>
          <p:cNvPr id="93" name="TextShape 2"/>
          <p:cNvSpPr txBox="1"/>
          <p:nvPr/>
        </p:nvSpPr>
        <p:spPr>
          <a:xfrm>
            <a:off x="594360" y="2194560"/>
            <a:ext cx="8397000" cy="4068720"/>
          </a:xfrm>
          <a:prstGeom prst="rect">
            <a:avLst/>
          </a:prstGeom>
        </p:spPr>
        <p:txBody>
          <a:bodyPr/>
          <a:p>
            <a:pPr>
              <a:lnSpc>
                <a:spcPct val="100000"/>
              </a:lnSpc>
            </a:pPr>
            <a:r>
              <a:rPr lang="en-US" sz="2200">
                <a:solidFill>
                  <a:srgbClr val="ffffff"/>
                </a:solidFill>
                <a:latin typeface="Century Gothic"/>
              </a:rPr>
              <a:t>                      </a:t>
            </a:r>
            <a:r>
              <a:rPr lang="en-US" sz="2200">
                <a:solidFill>
                  <a:srgbClr val="ffffff"/>
                </a:solidFill>
                <a:latin typeface="Century Gothic"/>
              </a:rPr>
              <a:t>request chain ------------------------&gt;  </a:t>
            </a:r>
            <a:endParaRPr/>
          </a:p>
          <a:p>
            <a:pPr>
              <a:lnSpc>
                <a:spcPct val="100000"/>
              </a:lnSpc>
            </a:pPr>
            <a:r>
              <a:rPr lang="en-US" sz="2200">
                <a:solidFill>
                  <a:srgbClr val="ffffff"/>
                </a:solidFill>
                <a:latin typeface="Century Gothic"/>
              </a:rPr>
              <a:t>  </a:t>
            </a:r>
            <a:r>
              <a:rPr lang="en-US" sz="2200">
                <a:solidFill>
                  <a:srgbClr val="ffffff"/>
                </a:solidFill>
                <a:latin typeface="Century Gothic"/>
              </a:rPr>
              <a:t>User agent -------------------v--------------------------   Origin server</a:t>
            </a:r>
            <a:endParaRPr/>
          </a:p>
          <a:p>
            <a:pPr>
              <a:lnSpc>
                <a:spcPct val="100000"/>
              </a:lnSpc>
            </a:pPr>
            <a:r>
              <a:rPr lang="en-US" sz="2200">
                <a:solidFill>
                  <a:srgbClr val="ffffff"/>
                </a:solidFill>
                <a:latin typeface="Century Gothic"/>
              </a:rPr>
              <a:t>                      </a:t>
            </a:r>
            <a:r>
              <a:rPr lang="en-US" sz="2200">
                <a:solidFill>
                  <a:srgbClr val="ffffff"/>
                </a:solidFill>
                <a:latin typeface="Century Gothic"/>
              </a:rPr>
              <a:t>&lt;----------------------- response chain</a:t>
            </a:r>
            <a:endParaRPr/>
          </a:p>
        </p:txBody>
      </p:sp>
      <p:pic>
        <p:nvPicPr>
          <p:cNvPr id="94" name="Picture 3" descr=""/>
          <p:cNvPicPr/>
          <p:nvPr/>
        </p:nvPicPr>
        <p:blipFill>
          <a:blip r:embed="rId1"/>
          <a:stretch>
            <a:fillRect/>
          </a:stretch>
        </p:blipFill>
        <p:spPr>
          <a:xfrm>
            <a:off x="2754720" y="4073040"/>
            <a:ext cx="4076280" cy="21902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show="0">
  <p:cSld>
    <p:spTree>
      <p:nvGrpSpPr>
        <p:cNvPr id="1" name=""/>
        <p:cNvGrpSpPr/>
        <p:nvPr/>
      </p:nvGrpSpPr>
      <p:grpSpPr>
        <a:xfrm>
          <a:off x="0" y="0"/>
          <a:ext cx="0" cy="0"/>
          <a:chOff x="0" y="0"/>
          <a:chExt cx="0" cy="0"/>
        </a:xfrm>
      </p:grpSpPr>
      <p:sp>
        <p:nvSpPr>
          <p:cNvPr id="175" name="TextShape 1"/>
          <p:cNvSpPr txBox="1"/>
          <p:nvPr/>
        </p:nvSpPr>
        <p:spPr>
          <a:xfrm>
            <a:off x="-76320" y="764280"/>
            <a:ext cx="8625600" cy="1292760"/>
          </a:xfrm>
          <a:prstGeom prst="rect">
            <a:avLst/>
          </a:prstGeom>
        </p:spPr>
        <p:txBody>
          <a:bodyPr anchor="ctr"/>
          <a:p>
            <a:pPr algn="r">
              <a:lnSpc>
                <a:spcPct val="90000"/>
              </a:lnSpc>
            </a:pPr>
            <a:r>
              <a:rPr lang="en-US" sz="4000">
                <a:solidFill>
                  <a:srgbClr val="ffffff"/>
                </a:solidFill>
                <a:latin typeface="Century Gothic"/>
              </a:rPr>
              <a:t>How can these issues be solved</a:t>
            </a:r>
            <a:endParaRPr/>
          </a:p>
        </p:txBody>
      </p:sp>
      <p:sp>
        <p:nvSpPr>
          <p:cNvPr id="176"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User End</a:t>
            </a:r>
            <a:endParaRPr/>
          </a:p>
          <a:p>
            <a:pPr lvl="1">
              <a:lnSpc>
                <a:spcPct val="100000"/>
              </a:lnSpc>
              <a:buFont typeface="Arial"/>
              <a:buChar char="•"/>
            </a:pPr>
            <a:r>
              <a:rPr lang="en-US" sz="2000">
                <a:solidFill>
                  <a:srgbClr val="ffffff"/>
                </a:solidFill>
                <a:latin typeface="Century Gothic"/>
              </a:rPr>
              <a:t>Having a strong password would make cracking it hard</a:t>
            </a:r>
            <a:endParaRPr/>
          </a:p>
          <a:p>
            <a:pPr lvl="1">
              <a:lnSpc>
                <a:spcPct val="100000"/>
              </a:lnSpc>
              <a:buFont typeface="Arial"/>
              <a:buChar char="•"/>
            </a:pPr>
            <a:r>
              <a:rPr lang="en-US" sz="2000">
                <a:solidFill>
                  <a:srgbClr val="ffffff"/>
                </a:solidFill>
                <a:latin typeface="Century Gothic"/>
              </a:rPr>
              <a:t>Two factor authentication</a:t>
            </a:r>
            <a:endParaRPr/>
          </a:p>
          <a:p>
            <a:endParaRPr/>
          </a:p>
          <a:p>
            <a:pPr>
              <a:lnSpc>
                <a:spcPct val="90000"/>
              </a:lnSpc>
              <a:buFont typeface="Arial"/>
              <a:buChar char="•"/>
            </a:pPr>
            <a:r>
              <a:rPr lang="en-US" sz="2200">
                <a:solidFill>
                  <a:srgbClr val="ffffff"/>
                </a:solidFill>
                <a:latin typeface="Century Gothic"/>
              </a:rPr>
              <a:t>Website Operators</a:t>
            </a:r>
            <a:endParaRPr/>
          </a:p>
          <a:p>
            <a:pPr lvl="1">
              <a:lnSpc>
                <a:spcPct val="100000"/>
              </a:lnSpc>
              <a:buFont typeface="Arial"/>
              <a:buChar char="•"/>
            </a:pPr>
            <a:r>
              <a:rPr lang="en-US" sz="2000">
                <a:solidFill>
                  <a:srgbClr val="ffffff"/>
                </a:solidFill>
                <a:latin typeface="Century Gothic"/>
              </a:rPr>
              <a:t>Turn off TLS stream-ciphers</a:t>
            </a:r>
            <a:endParaRPr/>
          </a:p>
          <a:p>
            <a:pPr lvl="1">
              <a:lnSpc>
                <a:spcPct val="100000"/>
              </a:lnSpc>
              <a:buFont typeface="Arial"/>
              <a:buChar char="•"/>
            </a:pPr>
            <a:r>
              <a:rPr lang="en-US" sz="2000">
                <a:solidFill>
                  <a:srgbClr val="ffffff"/>
                </a:solidFill>
                <a:latin typeface="Century Gothic"/>
              </a:rPr>
              <a:t>Ensure the newest version of TLS is supported</a:t>
            </a:r>
            <a:endParaRPr/>
          </a:p>
          <a:p>
            <a:endParaRPr/>
          </a:p>
          <a:p>
            <a:pPr>
              <a:lnSpc>
                <a:spcPct val="90000"/>
              </a:lnSpc>
              <a:buFont typeface="Arial"/>
              <a:buChar char="•"/>
            </a:pPr>
            <a:r>
              <a:rPr lang="en-US" sz="2200">
                <a:solidFill>
                  <a:srgbClr val="ffffff"/>
                </a:solidFill>
                <a:latin typeface="Century Gothic"/>
              </a:rPr>
              <a:t>Developers:</a:t>
            </a:r>
            <a:endParaRPr/>
          </a:p>
          <a:p>
            <a:pPr lvl="1">
              <a:lnSpc>
                <a:spcPct val="100000"/>
              </a:lnSpc>
              <a:buFont typeface="Arial"/>
              <a:buChar char="•"/>
            </a:pPr>
            <a:r>
              <a:rPr lang="en-US" sz="2000">
                <a:solidFill>
                  <a:srgbClr val="ffffff"/>
                </a:solidFill>
                <a:latin typeface="Century Gothic"/>
              </a:rPr>
              <a:t>Ensure secret information is padded or hashed to a fixed length</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What can we learn from this</a:t>
            </a:r>
            <a:endParaRPr/>
          </a:p>
        </p:txBody>
      </p:sp>
      <p:sp>
        <p:nvSpPr>
          <p:cNvPr id="178" name="TextShape 2"/>
          <p:cNvSpPr txBox="1"/>
          <p:nvPr/>
        </p:nvSpPr>
        <p:spPr>
          <a:xfrm>
            <a:off x="594360" y="2194560"/>
            <a:ext cx="7954920" cy="4068720"/>
          </a:xfrm>
          <a:prstGeom prst="rect">
            <a:avLst/>
          </a:prstGeom>
        </p:spPr>
        <p:txBody>
          <a:bodyPr/>
          <a:p>
            <a:pPr>
              <a:lnSpc>
                <a:spcPct val="90000"/>
              </a:lnSpc>
              <a:buFont typeface="Arial"/>
              <a:buChar char="•"/>
            </a:pPr>
            <a:r>
              <a:rPr lang="en-US" sz="2200">
                <a:solidFill>
                  <a:srgbClr val="ffffff"/>
                </a:solidFill>
                <a:latin typeface="Century Gothic"/>
              </a:rPr>
              <a:t>Always use HTTPS over HTTP</a:t>
            </a:r>
            <a:endParaRPr/>
          </a:p>
          <a:p>
            <a:pPr>
              <a:lnSpc>
                <a:spcPct val="90000"/>
              </a:lnSpc>
            </a:pPr>
            <a:endParaRPr/>
          </a:p>
          <a:p>
            <a:pPr>
              <a:lnSpc>
                <a:spcPct val="90000"/>
              </a:lnSpc>
              <a:buFont typeface="Arial"/>
              <a:buChar char="•"/>
            </a:pPr>
            <a:r>
              <a:rPr lang="en-US" sz="2200">
                <a:solidFill>
                  <a:srgbClr val="ffffff"/>
                </a:solidFill>
                <a:latin typeface="Century Gothic"/>
              </a:rPr>
              <a:t>Even if you think you have a secure connection this may not always be the case</a:t>
            </a:r>
            <a:endParaRPr/>
          </a:p>
          <a:p>
            <a:pPr>
              <a:lnSpc>
                <a:spcPct val="90000"/>
              </a:lnSpc>
            </a:pPr>
            <a:endParaRPr/>
          </a:p>
          <a:p>
            <a:pPr>
              <a:lnSpc>
                <a:spcPct val="90000"/>
              </a:lnSpc>
            </a:pPr>
            <a:endParaRPr/>
          </a:p>
          <a:p>
            <a:pPr>
              <a:lnSpc>
                <a:spcPct val="90000"/>
              </a:lnSpc>
            </a:pP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Sources</a:t>
            </a:r>
            <a:endParaRPr/>
          </a:p>
        </p:txBody>
      </p:sp>
      <p:sp>
        <p:nvSpPr>
          <p:cNvPr id="180" name="TextShape 2"/>
          <p:cNvSpPr txBox="1"/>
          <p:nvPr/>
        </p:nvSpPr>
        <p:spPr>
          <a:xfrm>
            <a:off x="594360" y="2194560"/>
            <a:ext cx="7954920" cy="4068720"/>
          </a:xfrm>
          <a:prstGeom prst="rect">
            <a:avLst/>
          </a:prstGeom>
        </p:spPr>
        <p:txBody>
          <a:bodyPr/>
          <a:p>
            <a:pPr>
              <a:lnSpc>
                <a:spcPct val="100000"/>
              </a:lnSpc>
            </a:pPr>
            <a:r>
              <a:rPr lang="en-US" sz="1100">
                <a:solidFill>
                  <a:srgbClr val="ffffff"/>
                </a:solidFill>
                <a:latin typeface="Century Gothic"/>
              </a:rPr>
              <a:t>HTTP:</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https://www.w3.org/Protocols/HTTP/1.1/rfc2616bis/draft-lafon-rfc2616bis-03.html</a:t>
            </a:r>
            <a:endParaRPr/>
          </a:p>
          <a:p>
            <a:pPr>
              <a:lnSpc>
                <a:spcPct val="100000"/>
              </a:lnSpc>
            </a:pPr>
            <a:r>
              <a:rPr lang="en-US" sz="1100">
                <a:solidFill>
                  <a:srgbClr val="ffffff"/>
                </a:solidFill>
                <a:latin typeface="Century Gothic"/>
              </a:rPr>
              <a:t>	</a:t>
            </a:r>
            <a:r>
              <a:rPr lang="en-US" sz="1100">
                <a:solidFill>
                  <a:srgbClr val="ffffff"/>
                </a:solidFill>
                <a:latin typeface="Century Gothic"/>
              </a:rPr>
              <a:t>ftp://ftp.isi.edu/in-notes/rfc2616.pdf</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http://www.tutorialspoint.com/http/http_security.htm</a:t>
            </a:r>
            <a:endParaRPr/>
          </a:p>
          <a:p>
            <a:pPr>
              <a:lnSpc>
                <a:spcPct val="100000"/>
              </a:lnSpc>
            </a:pPr>
            <a:r>
              <a:rPr lang="en-US" sz="1100">
                <a:solidFill>
                  <a:srgbClr val="ffffff"/>
                </a:solidFill>
                <a:latin typeface="Century Gothic"/>
              </a:rPr>
              <a:t>HTTPS:</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https://tools.ietf.org/html/rfc2818</a:t>
            </a:r>
            <a:endParaRPr/>
          </a:p>
          <a:p>
            <a:pPr>
              <a:lnSpc>
                <a:spcPct val="100000"/>
              </a:lnSpc>
            </a:pPr>
            <a:r>
              <a:rPr lang="en-US" sz="1100">
                <a:solidFill>
                  <a:srgbClr val="ffffff"/>
                </a:solidFill>
                <a:latin typeface="Century Gothic"/>
              </a:rPr>
              <a:t>HTTP VS HTTPS:</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https://www.instantssl.com/ssl-certificate-products/https.html</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http://www.biztechmagazine.com/article/2007/07/http-vs-https</a:t>
            </a:r>
            <a:endParaRPr/>
          </a:p>
          <a:p>
            <a:pPr>
              <a:lnSpc>
                <a:spcPct val="100000"/>
              </a:lnSpc>
            </a:pPr>
            <a:r>
              <a:rPr lang="en-US" sz="1100">
                <a:solidFill>
                  <a:srgbClr val="ffffff"/>
                </a:solidFill>
                <a:latin typeface="Century Gothic"/>
              </a:rPr>
              <a:t>Setting up apache on Ubuntu HTTP (These instructions have info for setting up HTTPS as well):</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https://help.ubuntu.com/lts/serverguide/httpd.html</a:t>
            </a:r>
            <a:endParaRPr/>
          </a:p>
          <a:p>
            <a:pPr>
              <a:lnSpc>
                <a:spcPct val="100000"/>
              </a:lnSpc>
            </a:pPr>
            <a:r>
              <a:rPr lang="en-US" sz="1100">
                <a:solidFill>
                  <a:srgbClr val="ffffff"/>
                </a:solidFill>
                <a:latin typeface="Century Gothic"/>
              </a:rPr>
              <a:t>Setting up apache with GCM-based ciphersuite:</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https://www.digicert.com/ssl-support/ssl-enabling-perfect-forward-secrecy.htm</a:t>
            </a:r>
            <a:r>
              <a:rPr lang="en-US" sz="1100">
                <a:solidFill>
                  <a:srgbClr val="ffffff"/>
                </a:solidFill>
                <a:latin typeface="Century Gothic"/>
              </a:rPr>
              <a:t>	</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Sources</a:t>
            </a:r>
            <a:endParaRPr/>
          </a:p>
        </p:txBody>
      </p:sp>
      <p:sp>
        <p:nvSpPr>
          <p:cNvPr id="182" name="TextShape 2"/>
          <p:cNvSpPr txBox="1"/>
          <p:nvPr/>
        </p:nvSpPr>
        <p:spPr>
          <a:xfrm>
            <a:off x="594360" y="2194560"/>
            <a:ext cx="7954920" cy="4068720"/>
          </a:xfrm>
          <a:prstGeom prst="rect">
            <a:avLst/>
          </a:prstGeom>
        </p:spPr>
        <p:txBody>
          <a:bodyPr/>
          <a:p>
            <a:pPr>
              <a:lnSpc>
                <a:spcPct val="100000"/>
              </a:lnSpc>
            </a:pPr>
            <a:r>
              <a:rPr lang="en-US" sz="1100">
                <a:solidFill>
                  <a:srgbClr val="ffffff"/>
                </a:solidFill>
                <a:latin typeface="Century Gothic"/>
              </a:rPr>
              <a:t>HTTP Security concerns:</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https://www.w3.org/Protocols/rfc2616/rfc2616-sec15.html</a:t>
            </a:r>
            <a:endParaRPr/>
          </a:p>
          <a:p>
            <a:pPr>
              <a:lnSpc>
                <a:spcPct val="100000"/>
              </a:lnSpc>
            </a:pPr>
            <a:r>
              <a:rPr lang="en-US" sz="1100">
                <a:solidFill>
                  <a:srgbClr val="ffffff"/>
                </a:solidFill>
                <a:latin typeface="Century Gothic"/>
              </a:rPr>
              <a:t>HTTP WireShark:</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https://samsclass.info/120/proj/p3-wireshark.htm</a:t>
            </a:r>
            <a:endParaRPr/>
          </a:p>
          <a:p>
            <a:pPr>
              <a:lnSpc>
                <a:spcPct val="100000"/>
              </a:lnSpc>
            </a:pPr>
            <a:r>
              <a:rPr lang="en-US" sz="1100">
                <a:solidFill>
                  <a:srgbClr val="ffffff"/>
                </a:solidFill>
                <a:latin typeface="Century Gothic"/>
              </a:rPr>
              <a:t>MySQL:</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https://help.ubuntu.com/lts/serverguide/mysql.html</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https://www.digitalocean.com/community/tutorials/a-basic-mysql-tutorial</a:t>
            </a:r>
            <a:endParaRPr/>
          </a:p>
          <a:p>
            <a:pPr>
              <a:lnSpc>
                <a:spcPct val="100000"/>
              </a:lnSpc>
            </a:pPr>
            <a:r>
              <a:rPr lang="en-US" sz="1100">
                <a:solidFill>
                  <a:srgbClr val="ffffff"/>
                </a:solidFill>
                <a:latin typeface="Century Gothic"/>
              </a:rPr>
              <a:t>Registration Form:</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http://www.html-form-guide.com/php-form/php-registration-form.html</a:t>
            </a:r>
            <a:endParaRPr/>
          </a:p>
          <a:p>
            <a:pPr>
              <a:lnSpc>
                <a:spcPct val="100000"/>
              </a:lnSpc>
            </a:pPr>
            <a:r>
              <a:rPr lang="en-US" sz="1100">
                <a:solidFill>
                  <a:srgbClr val="ffffff"/>
                </a:solidFill>
                <a:latin typeface="Century Gothic"/>
              </a:rPr>
              <a:t>Heartbleed:</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https://asecuritysite.com/encryption/heart2</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https://alexandreborgesbrazil.files.wordpress.com/2014/04/hearbleed_attack_version_a_1.pdf</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http://way2hacker.blogspot.ca/2014/04/how-to-exploit-heartbleed-extension.html</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http://hackercool.com/2015/08/httpwp-mep6mnvu-yk/</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https://www.youtube.com/watch?v=QJ4t1qP4xvw</a:t>
            </a:r>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Sources</a:t>
            </a:r>
            <a:endParaRPr/>
          </a:p>
        </p:txBody>
      </p:sp>
      <p:sp>
        <p:nvSpPr>
          <p:cNvPr id="184" name="TextShape 2"/>
          <p:cNvSpPr txBox="1"/>
          <p:nvPr/>
        </p:nvSpPr>
        <p:spPr>
          <a:xfrm>
            <a:off x="594360" y="2194560"/>
            <a:ext cx="7954920" cy="4068720"/>
          </a:xfrm>
          <a:prstGeom prst="rect">
            <a:avLst/>
          </a:prstGeom>
        </p:spPr>
        <p:txBody>
          <a:bodyPr/>
          <a:p>
            <a:pPr>
              <a:lnSpc>
                <a:spcPct val="100000"/>
              </a:lnSpc>
            </a:pPr>
            <a:r>
              <a:rPr lang="en-US" sz="1100">
                <a:solidFill>
                  <a:srgbClr val="ffffff"/>
                </a:solidFill>
                <a:latin typeface="Century Gothic"/>
              </a:rPr>
              <a:t>SSL:</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http://info.ssl.com/article.aspx?id=10241</a:t>
            </a:r>
            <a:endParaRPr/>
          </a:p>
          <a:p>
            <a:pPr>
              <a:lnSpc>
                <a:spcPct val="100000"/>
              </a:lnSpc>
            </a:pPr>
            <a:r>
              <a:rPr lang="en-US" sz="1100">
                <a:solidFill>
                  <a:srgbClr val="ffffff"/>
                </a:solidFill>
                <a:latin typeface="Century Gothic"/>
              </a:rPr>
              <a:t>TLS:</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http://searchsecurity.techtarget.com/definition/Transport-Layer-Security-TLS</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https://luxsci.com/blog/ssl-versus-tls-whats-the-difference.html</a:t>
            </a:r>
            <a:r>
              <a:rPr lang="en-US" sz="1100">
                <a:solidFill>
                  <a:srgbClr val="ffffff"/>
                </a:solidFill>
                <a:latin typeface="Century Gothic"/>
              </a:rPr>
              <a:t>	</a:t>
            </a:r>
            <a:endParaRPr/>
          </a:p>
          <a:p>
            <a:pPr>
              <a:lnSpc>
                <a:spcPct val="100000"/>
              </a:lnSpc>
            </a:pPr>
            <a:r>
              <a:rPr lang="en-US" sz="1100">
                <a:solidFill>
                  <a:srgbClr val="ffffff"/>
                </a:solidFill>
                <a:latin typeface="Century Gothic"/>
              </a:rPr>
              <a:t>Metasploit:</a:t>
            </a:r>
            <a:endParaRPr/>
          </a:p>
          <a:p>
            <a:pPr>
              <a:lnSpc>
                <a:spcPct val="100000"/>
              </a:lnSpc>
            </a:pPr>
            <a:r>
              <a:rPr lang="en-US" sz="1100">
                <a:solidFill>
                  <a:srgbClr val="ffffff"/>
                </a:solidFill>
                <a:latin typeface="Century Gothic"/>
              </a:rPr>
              <a:t>	</a:t>
            </a:r>
            <a:r>
              <a:rPr lang="en-US" sz="1100">
                <a:solidFill>
                  <a:srgbClr val="ffffff"/>
                </a:solidFill>
                <a:latin typeface="Century Gothic"/>
              </a:rPr>
              <a:t>http://www.darkoperator.com/installing-metasploit-in-ubunt/</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Types of HTTP Requests</a:t>
            </a:r>
            <a:endParaRPr/>
          </a:p>
        </p:txBody>
      </p:sp>
      <p:sp>
        <p:nvSpPr>
          <p:cNvPr id="96" name="TextShape 2"/>
          <p:cNvSpPr txBox="1"/>
          <p:nvPr/>
        </p:nvSpPr>
        <p:spPr>
          <a:xfrm>
            <a:off x="594360" y="2194560"/>
            <a:ext cx="7954920" cy="4068720"/>
          </a:xfrm>
          <a:prstGeom prst="rect">
            <a:avLst/>
          </a:prstGeom>
        </p:spPr>
        <p:txBody>
          <a:bodyPr/>
          <a:p>
            <a:endParaRPr/>
          </a:p>
        </p:txBody>
      </p:sp>
      <p:pic>
        <p:nvPicPr>
          <p:cNvPr id="97" name="Picture 3" descr=""/>
          <p:cNvPicPr/>
          <p:nvPr/>
        </p:nvPicPr>
        <p:blipFill>
          <a:blip r:embed="rId1"/>
          <a:stretch>
            <a:fillRect/>
          </a:stretch>
        </p:blipFill>
        <p:spPr>
          <a:xfrm>
            <a:off x="594360" y="2666880"/>
            <a:ext cx="7880040" cy="321120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HTTP Status Codes</a:t>
            </a:r>
            <a:endParaRPr/>
          </a:p>
        </p:txBody>
      </p:sp>
      <p:pic>
        <p:nvPicPr>
          <p:cNvPr id="99" name="Content Placeholder 6" descr=""/>
          <p:cNvPicPr/>
          <p:nvPr/>
        </p:nvPicPr>
        <p:blipFill>
          <a:blip r:embed="rId1"/>
          <a:stretch>
            <a:fillRect/>
          </a:stretch>
        </p:blipFill>
        <p:spPr>
          <a:xfrm>
            <a:off x="593640" y="3237480"/>
            <a:ext cx="7956360" cy="198288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TextShape 1"/>
          <p:cNvSpPr txBox="1"/>
          <p:nvPr/>
        </p:nvSpPr>
        <p:spPr>
          <a:xfrm>
            <a:off x="594360" y="764280"/>
            <a:ext cx="7954920" cy="1292760"/>
          </a:xfrm>
          <a:prstGeom prst="rect">
            <a:avLst/>
          </a:prstGeom>
        </p:spPr>
        <p:txBody>
          <a:bodyPr anchor="ctr"/>
          <a:p>
            <a:pPr algn="r">
              <a:lnSpc>
                <a:spcPct val="90000"/>
              </a:lnSpc>
            </a:pPr>
            <a:r>
              <a:rPr lang="en-US" sz="4000">
                <a:solidFill>
                  <a:srgbClr val="ffffff"/>
                </a:solidFill>
                <a:latin typeface="Century Gothic"/>
              </a:rPr>
              <a:t>HTTP Request/Response Messages</a:t>
            </a:r>
            <a:endParaRPr/>
          </a:p>
        </p:txBody>
      </p:sp>
      <p:sp>
        <p:nvSpPr>
          <p:cNvPr id="101" name="TextShape 2"/>
          <p:cNvSpPr txBox="1"/>
          <p:nvPr/>
        </p:nvSpPr>
        <p:spPr>
          <a:xfrm>
            <a:off x="594360" y="2194560"/>
            <a:ext cx="7954920" cy="4068720"/>
          </a:xfrm>
          <a:prstGeom prst="rect">
            <a:avLst/>
          </a:prstGeom>
        </p:spPr>
        <p:txBody>
          <a:bodyPr/>
          <a:p>
            <a:endParaRPr/>
          </a:p>
        </p:txBody>
      </p:sp>
      <p:pic>
        <p:nvPicPr>
          <p:cNvPr id="102" name="Picture 4" descr=""/>
          <p:cNvPicPr/>
          <p:nvPr/>
        </p:nvPicPr>
        <p:blipFill>
          <a:blip r:embed="rId1"/>
          <a:stretch>
            <a:fillRect/>
          </a:stretch>
        </p:blipFill>
        <p:spPr>
          <a:xfrm>
            <a:off x="721800" y="2293200"/>
            <a:ext cx="7700400" cy="397008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2171880" y="764280"/>
            <a:ext cx="6377760" cy="1292760"/>
          </a:xfrm>
          <a:prstGeom prst="rect">
            <a:avLst/>
          </a:prstGeom>
        </p:spPr>
        <p:txBody>
          <a:bodyPr anchor="ctr"/>
          <a:p>
            <a:pPr algn="r">
              <a:lnSpc>
                <a:spcPct val="90000"/>
              </a:lnSpc>
            </a:pPr>
            <a:r>
              <a:rPr lang="en-US" sz="4000">
                <a:solidFill>
                  <a:srgbClr val="ffffff"/>
                </a:solidFill>
                <a:latin typeface="Century Gothic"/>
              </a:rPr>
              <a:t>HTTP GET Example</a:t>
            </a:r>
            <a:endParaRPr/>
          </a:p>
        </p:txBody>
      </p:sp>
      <p:sp>
        <p:nvSpPr>
          <p:cNvPr id="104" name="TextShape 2"/>
          <p:cNvSpPr txBox="1"/>
          <p:nvPr/>
        </p:nvSpPr>
        <p:spPr>
          <a:xfrm>
            <a:off x="594360" y="2194560"/>
            <a:ext cx="7954920" cy="4068720"/>
          </a:xfrm>
          <a:prstGeom prst="rect">
            <a:avLst/>
          </a:prstGeom>
        </p:spPr>
        <p:txBody>
          <a:bodyPr/>
          <a:p>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2171880" y="764280"/>
            <a:ext cx="6377760" cy="1292760"/>
          </a:xfrm>
          <a:prstGeom prst="rect">
            <a:avLst/>
          </a:prstGeom>
        </p:spPr>
        <p:txBody>
          <a:bodyPr anchor="ctr"/>
          <a:p>
            <a:endParaRPr/>
          </a:p>
        </p:txBody>
      </p:sp>
      <p:sp>
        <p:nvSpPr>
          <p:cNvPr id="106" name="TextShape 2"/>
          <p:cNvSpPr txBox="1"/>
          <p:nvPr/>
        </p:nvSpPr>
        <p:spPr>
          <a:xfrm>
            <a:off x="594360" y="2194560"/>
            <a:ext cx="7954920" cy="4068720"/>
          </a:xfrm>
          <a:prstGeom prst="rect">
            <a:avLst/>
          </a:prstGeom>
        </p:spPr>
        <p:txBody>
          <a:bodyPr/>
          <a:p>
            <a:endParaRPr/>
          </a:p>
        </p:txBody>
      </p:sp>
      <p:pic>
        <p:nvPicPr>
          <p:cNvPr id="107" name="Content Placeholder 7" descr=""/>
          <p:cNvPicPr/>
          <p:nvPr/>
        </p:nvPicPr>
        <p:blipFill>
          <a:blip r:embed="rId1"/>
          <a:stretch>
            <a:fillRect/>
          </a:stretch>
        </p:blipFill>
        <p:spPr>
          <a:xfrm>
            <a:off x="0" y="0"/>
            <a:ext cx="9143640" cy="685764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